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88825" cy="6858000"/>
  <p:notesSz cx="6858000" cy="9144000"/>
  <p:embeddedFontLst>
    <p:embeddedFont>
      <p:font typeface="Amatic SC" pitchFamily="2" charset="-79"/>
      <p:regular r:id="rId31"/>
      <p:bold r:id="rId32"/>
    </p:embeddedFon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0B0B50-80E6-4A54-A622-BF2737B6BB7D}">
  <a:tblStyle styleId="{290B0B50-80E6-4A54-A622-BF2737B6BB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3"/>
    <p:restoredTop sz="94720"/>
  </p:normalViewPr>
  <p:slideViewPr>
    <p:cSldViewPr snapToGrid="0" snapToObjects="1">
      <p:cViewPr varScale="1">
        <p:scale>
          <a:sx n="87" d="100"/>
          <a:sy n="87" d="100"/>
        </p:scale>
        <p:origin x="21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b06c8905e6_0_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b06c8905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83" name="Google Shape;83;gb06c8905e6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1026e518b_0_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b1026e51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196" name="Google Shape;196;gb1026e518b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0636fcdf1_0_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0636fcdf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salosa</a:t>
            </a:r>
            <a:r>
              <a:rPr lang="en-US">
                <a:solidFill>
                  <a:srgbClr val="000000"/>
                </a:solidFill>
              </a:rPr>
              <a:t>saloni</a:t>
            </a:r>
            <a:r>
              <a:rPr lang="en-US">
                <a:solidFill>
                  <a:schemeClr val="lt1"/>
                </a:solidFill>
              </a:rPr>
              <a:t>ni</a:t>
            </a:r>
            <a:endParaRPr/>
          </a:p>
        </p:txBody>
      </p:sp>
      <p:sp>
        <p:nvSpPr>
          <p:cNvPr id="209" name="Google Shape;209;gb0636fcdf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0636fcdf1_0_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0636fcd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220" name="Google Shape;220;gb0636fcdf1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0636fcdf1_0_5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0636fcdf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231" name="Google Shape;231;gb0636fcdf1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0636fcdf1_0_6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0636fcdf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242" name="Google Shape;242;gb0636fcdf1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0636fcdf1_0_7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0636fcd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252" name="Google Shape;252;gb0636fcdf1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b0636fcdf1_0_8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b0636fcdf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saloni</a:t>
            </a:r>
            <a:endParaRPr/>
          </a:p>
        </p:txBody>
      </p:sp>
      <p:sp>
        <p:nvSpPr>
          <p:cNvPr id="262" name="Google Shape;262;gb0636fcdf1_0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35b2a093b_0_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35b2a093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bhakti</a:t>
            </a:r>
            <a:endParaRPr/>
          </a:p>
        </p:txBody>
      </p:sp>
      <p:sp>
        <p:nvSpPr>
          <p:cNvPr id="272" name="Google Shape;272;ga35b2a093b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0636fcdf1_0_15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0636fcdf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bhakti</a:t>
            </a:r>
            <a:endParaRPr/>
          </a:p>
        </p:txBody>
      </p:sp>
      <p:sp>
        <p:nvSpPr>
          <p:cNvPr id="289" name="Google Shape;289;gb0636fcdf1_0_1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1026e518b_0_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1026e518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bhakti</a:t>
            </a:r>
            <a:endParaRPr/>
          </a:p>
        </p:txBody>
      </p:sp>
      <p:sp>
        <p:nvSpPr>
          <p:cNvPr id="301" name="Google Shape;301;gb1026e518b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Font typeface="Arial"/>
              <a:buNone/>
            </a:pPr>
            <a:r>
              <a:rPr lang="en-US"/>
              <a:t>victoria</a:t>
            </a:r>
            <a:endParaRPr/>
          </a:p>
        </p:txBody>
      </p:sp>
      <p:sp>
        <p:nvSpPr>
          <p:cNvPr id="93" name="Google Shape;93;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1026e518b_0_5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1026e518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bhakti</a:t>
            </a:r>
            <a:endParaRPr/>
          </a:p>
        </p:txBody>
      </p:sp>
      <p:sp>
        <p:nvSpPr>
          <p:cNvPr id="316" name="Google Shape;316;gb1026e518b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0636fcdf1_0_18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0636fcdf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bhakti</a:t>
            </a:r>
            <a:endParaRPr/>
          </a:p>
        </p:txBody>
      </p:sp>
      <p:sp>
        <p:nvSpPr>
          <p:cNvPr id="326" name="Google Shape;326;gb0636fcdf1_0_1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35b2a093b_0_5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35b2a09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ayushi</a:t>
            </a:r>
            <a:endParaRPr/>
          </a:p>
        </p:txBody>
      </p:sp>
      <p:sp>
        <p:nvSpPr>
          <p:cNvPr id="339" name="Google Shape;339;ga35b2a093b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0636fcdf1_0_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0636fcdf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ayushi</a:t>
            </a:r>
            <a:endParaRPr/>
          </a:p>
        </p:txBody>
      </p:sp>
      <p:sp>
        <p:nvSpPr>
          <p:cNvPr id="351" name="Google Shape;351;gb0636fcdf1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35b2a093b_0_6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35b2a093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Ayushi </a:t>
            </a:r>
            <a:endParaRPr/>
          </a:p>
        </p:txBody>
      </p:sp>
      <p:sp>
        <p:nvSpPr>
          <p:cNvPr id="370" name="Google Shape;370;ga35b2a093b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0636fcdf1_0_341: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0636fcdf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Ayushi Ayushi </a:t>
            </a:r>
            <a:endParaRPr>
              <a:solidFill>
                <a:schemeClr val="lt1"/>
              </a:solidFill>
            </a:endParaRPr>
          </a:p>
          <a:p>
            <a:pPr marL="0" lvl="0" indent="0" algn="l" rtl="0">
              <a:spcBef>
                <a:spcPts val="0"/>
              </a:spcBef>
              <a:spcAft>
                <a:spcPts val="0"/>
              </a:spcAft>
              <a:buClr>
                <a:schemeClr val="dk1"/>
              </a:buClr>
              <a:buSzPts val="1100"/>
              <a:buFont typeface="Arial"/>
              <a:buNone/>
            </a:pPr>
            <a:r>
              <a:rPr lang="en-US">
                <a:solidFill>
                  <a:schemeClr val="lt1"/>
                </a:solidFill>
              </a:rPr>
              <a:t>A</a:t>
            </a:r>
            <a:r>
              <a:rPr lang="en-US">
                <a:solidFill>
                  <a:srgbClr val="000000"/>
                </a:solidFill>
              </a:rPr>
              <a:t>ayushi</a:t>
            </a:r>
            <a:endParaRPr>
              <a:solidFill>
                <a:srgbClr val="000000"/>
              </a:solidFill>
            </a:endParaRPr>
          </a:p>
          <a:p>
            <a:pPr marL="0" lvl="0" indent="0" algn="l" rtl="0">
              <a:spcBef>
                <a:spcPts val="0"/>
              </a:spcBef>
              <a:spcAft>
                <a:spcPts val="0"/>
              </a:spcAft>
              <a:buNone/>
            </a:pPr>
            <a:endParaRPr/>
          </a:p>
        </p:txBody>
      </p:sp>
      <p:sp>
        <p:nvSpPr>
          <p:cNvPr id="382" name="Google Shape;382;gb0636fcdf1_0_3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1026e518b_0_75: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1026e518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ayushi</a:t>
            </a:r>
            <a:endParaRPr/>
          </a:p>
        </p:txBody>
      </p:sp>
      <p:sp>
        <p:nvSpPr>
          <p:cNvPr id="391" name="Google Shape;391;gb1026e518b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0636fcdf1_0_134: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0636fcdf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ayushi</a:t>
            </a:r>
            <a:endParaRPr/>
          </a:p>
        </p:txBody>
      </p:sp>
      <p:sp>
        <p:nvSpPr>
          <p:cNvPr id="403" name="Google Shape;403;gb0636fcdf1_0_1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35b2a093b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35b2a09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13" name="Google Shape;113;ga35b2a093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35b2a093b_0_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35b2a09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26" name="Google Shape;126;ga35b2a093b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35b2a093b_0_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35b2a093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37" name="Google Shape;137;ga35b2a093b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35b2a093b_0_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35b2a093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49" name="Google Shape;149;ga35b2a093b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06c8905e6_0_1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06c8905e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61" name="Google Shape;161;gb06c8905e6_0_1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35b2a093b_0_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35b2a093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71" name="Google Shape;171;ga35b2a093b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06c8905e6_0_1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06c8905e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victoria</a:t>
            </a:r>
            <a:endParaRPr/>
          </a:p>
        </p:txBody>
      </p:sp>
      <p:sp>
        <p:nvSpPr>
          <p:cNvPr id="184" name="Google Shape;184;gb06c8905e6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503" y="992767"/>
            <a:ext cx="113577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492" y="3778833"/>
            <a:ext cx="113577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492" y="1474833"/>
            <a:ext cx="113577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492" y="4202967"/>
            <a:ext cx="11357700" cy="1734300"/>
          </a:xfrm>
          <a:prstGeom prst="rect">
            <a:avLst/>
          </a:prstGeom>
        </p:spPr>
        <p:txBody>
          <a:bodyPr spcFirstLastPara="1" wrap="square" lIns="121875" tIns="121875" rIns="121875" bIns="121875"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4"/>
        <p:cNvGrpSpPr/>
        <p:nvPr/>
      </p:nvGrpSpPr>
      <p:grpSpPr>
        <a:xfrm>
          <a:off x="0" y="0"/>
          <a:ext cx="0" cy="0"/>
          <a:chOff x="0" y="0"/>
          <a:chExt cx="0" cy="0"/>
        </a:xfrm>
      </p:grpSpPr>
      <p:pic>
        <p:nvPicPr>
          <p:cNvPr id="55" name="Google Shape;55;p13" descr="shield.png"/>
          <p:cNvPicPr preferRelativeResize="0"/>
          <p:nvPr/>
        </p:nvPicPr>
        <p:blipFill rotWithShape="1">
          <a:blip r:embed="rId2">
            <a:alphaModFix/>
          </a:blip>
          <a:srcRect/>
          <a:stretch/>
        </p:blipFill>
        <p:spPr>
          <a:xfrm>
            <a:off x="6987714" y="1196775"/>
            <a:ext cx="5199900" cy="5669400"/>
          </a:xfrm>
          <a:prstGeom prst="rect">
            <a:avLst/>
          </a:prstGeom>
          <a:noFill/>
          <a:ln>
            <a:noFill/>
          </a:ln>
        </p:spPr>
      </p:pic>
      <p:sp>
        <p:nvSpPr>
          <p:cNvPr id="56" name="Google Shape;56;p13"/>
          <p:cNvSpPr txBox="1">
            <a:spLocks noGrp="1"/>
          </p:cNvSpPr>
          <p:nvPr>
            <p:ph type="body" idx="1"/>
          </p:nvPr>
        </p:nvSpPr>
        <p:spPr>
          <a:xfrm>
            <a:off x="216054" y="4829299"/>
            <a:ext cx="6773100" cy="1256100"/>
          </a:xfrm>
          <a:prstGeom prst="rect">
            <a:avLst/>
          </a:prstGeom>
          <a:noFill/>
          <a:ln>
            <a:noFill/>
          </a:ln>
        </p:spPr>
        <p:txBody>
          <a:bodyPr spcFirstLastPara="1" wrap="square" lIns="121875" tIns="121875" rIns="121875" bIns="121875" anchor="t" anchorCtr="0">
            <a:noAutofit/>
          </a:bodyPr>
          <a:lstStyle>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body" idx="2"/>
          </p:nvPr>
        </p:nvSpPr>
        <p:spPr>
          <a:xfrm>
            <a:off x="226634" y="3496385"/>
            <a:ext cx="6753600" cy="1204800"/>
          </a:xfrm>
          <a:prstGeom prst="rect">
            <a:avLst/>
          </a:prstGeom>
          <a:noFill/>
          <a:ln>
            <a:noFill/>
          </a:ln>
        </p:spPr>
        <p:txBody>
          <a:bodyPr spcFirstLastPara="1" wrap="square" lIns="121875" tIns="121875" rIns="121875" bIns="121875" anchor="t" anchorCtr="0">
            <a:noAutofit/>
          </a:bodyPr>
          <a:lstStyle>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body" idx="3"/>
          </p:nvPr>
        </p:nvSpPr>
        <p:spPr>
          <a:xfrm>
            <a:off x="226632" y="2155151"/>
            <a:ext cx="8529900" cy="1219500"/>
          </a:xfrm>
          <a:prstGeom prst="rect">
            <a:avLst/>
          </a:prstGeom>
          <a:noFill/>
          <a:ln>
            <a:noFill/>
          </a:ln>
        </p:spPr>
        <p:txBody>
          <a:bodyPr spcFirstLastPara="1" wrap="square" lIns="121875" tIns="121875" rIns="121875" bIns="121875" anchor="t" anchorCtr="0">
            <a:noAutofit/>
          </a:bodyPr>
          <a:lstStyle>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2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21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9" name="Google Shape;59;p13"/>
          <p:cNvGrpSpPr/>
          <p:nvPr/>
        </p:nvGrpSpPr>
        <p:grpSpPr>
          <a:xfrm>
            <a:off x="-122" y="17762"/>
            <a:ext cx="12188946" cy="742"/>
            <a:chOff x="-122" y="1761975"/>
            <a:chExt cx="12188946" cy="742"/>
          </a:xfrm>
        </p:grpSpPr>
        <p:cxnSp>
          <p:nvCxnSpPr>
            <p:cNvPr id="60" name="Google Shape;60;p13"/>
            <p:cNvCxnSpPr/>
            <p:nvPr/>
          </p:nvCxnSpPr>
          <p:spPr>
            <a:xfrm rot="10800000">
              <a:off x="-122" y="1761975"/>
              <a:ext cx="4059000" cy="0"/>
            </a:xfrm>
            <a:prstGeom prst="straightConnector1">
              <a:avLst/>
            </a:prstGeom>
            <a:noFill/>
            <a:ln w="50800" cap="flat" cmpd="sng">
              <a:solidFill>
                <a:srgbClr val="A5A5A5"/>
              </a:solidFill>
              <a:prstDash val="solid"/>
              <a:round/>
              <a:headEnd type="none" w="sm" len="sm"/>
              <a:tailEnd type="none" w="sm" len="sm"/>
            </a:ln>
          </p:spPr>
        </p:cxnSp>
        <p:cxnSp>
          <p:nvCxnSpPr>
            <p:cNvPr id="61" name="Google Shape;61;p13"/>
            <p:cNvCxnSpPr/>
            <p:nvPr/>
          </p:nvCxnSpPr>
          <p:spPr>
            <a:xfrm rot="10800000">
              <a:off x="4058824" y="1762717"/>
              <a:ext cx="8130000" cy="0"/>
            </a:xfrm>
            <a:prstGeom prst="straightConnector1">
              <a:avLst/>
            </a:prstGeom>
            <a:noFill/>
            <a:ln w="50800" cap="flat" cmpd="sng">
              <a:solidFill>
                <a:srgbClr val="90152A"/>
              </a:solidFill>
              <a:prstDash val="solid"/>
              <a:round/>
              <a:headEnd type="none" w="sm" len="sm"/>
              <a:tailEnd type="none" w="sm" len="sm"/>
            </a:ln>
          </p:spPr>
        </p:cxnSp>
      </p:grpSp>
      <p:pic>
        <p:nvPicPr>
          <p:cNvPr id="62" name="Google Shape;62;p13"/>
          <p:cNvPicPr preferRelativeResize="0"/>
          <p:nvPr/>
        </p:nvPicPr>
        <p:blipFill rotWithShape="1">
          <a:blip r:embed="rId3">
            <a:alphaModFix/>
          </a:blip>
          <a:srcRect/>
          <a:stretch/>
        </p:blipFill>
        <p:spPr>
          <a:xfrm>
            <a:off x="314666" y="-14942"/>
            <a:ext cx="2672700" cy="1518900"/>
          </a:xfrm>
          <a:prstGeom prst="rect">
            <a:avLst/>
          </a:prstGeom>
          <a:noFill/>
          <a:ln>
            <a:noFill/>
          </a:ln>
        </p:spPr>
      </p:pic>
      <p:grpSp>
        <p:nvGrpSpPr>
          <p:cNvPr id="63" name="Google Shape;63;p13"/>
          <p:cNvGrpSpPr/>
          <p:nvPr/>
        </p:nvGrpSpPr>
        <p:grpSpPr>
          <a:xfrm>
            <a:off x="-122" y="6406187"/>
            <a:ext cx="12188946" cy="451800"/>
            <a:chOff x="-122" y="6406187"/>
            <a:chExt cx="12188946" cy="451800"/>
          </a:xfrm>
        </p:grpSpPr>
        <p:sp>
          <p:nvSpPr>
            <p:cNvPr id="64" name="Google Shape;64;p13"/>
            <p:cNvSpPr/>
            <p:nvPr/>
          </p:nvSpPr>
          <p:spPr>
            <a:xfrm>
              <a:off x="-1" y="6406187"/>
              <a:ext cx="12188700" cy="45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5" name="Google Shape;65;p13"/>
            <p:cNvCxnSpPr/>
            <p:nvPr/>
          </p:nvCxnSpPr>
          <p:spPr>
            <a:xfrm rot="10800000">
              <a:off x="-122" y="6412992"/>
              <a:ext cx="4059000" cy="0"/>
            </a:xfrm>
            <a:prstGeom prst="straightConnector1">
              <a:avLst/>
            </a:prstGeom>
            <a:noFill/>
            <a:ln w="50800" cap="flat" cmpd="sng">
              <a:solidFill>
                <a:srgbClr val="DF7023"/>
              </a:solidFill>
              <a:prstDash val="solid"/>
              <a:round/>
              <a:headEnd type="none" w="sm" len="sm"/>
              <a:tailEnd type="none" w="sm" len="sm"/>
            </a:ln>
          </p:spPr>
        </p:cxnSp>
        <p:cxnSp>
          <p:nvCxnSpPr>
            <p:cNvPr id="66" name="Google Shape;66;p13"/>
            <p:cNvCxnSpPr/>
            <p:nvPr/>
          </p:nvCxnSpPr>
          <p:spPr>
            <a:xfrm rot="10800000">
              <a:off x="4058824" y="6413734"/>
              <a:ext cx="8130000" cy="0"/>
            </a:xfrm>
            <a:prstGeom prst="straightConnector1">
              <a:avLst/>
            </a:prstGeom>
            <a:noFill/>
            <a:ln w="50800" cap="flat" cmpd="sng">
              <a:solidFill>
                <a:srgbClr val="0F787D"/>
              </a:solidFill>
              <a:prstDash val="solid"/>
              <a:round/>
              <a:headEnd type="none" w="sm" len="sm"/>
              <a:tailEnd type="none" w="sm" len="sm"/>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67"/>
        <p:cNvGrpSpPr/>
        <p:nvPr/>
      </p:nvGrpSpPr>
      <p:grpSpPr>
        <a:xfrm>
          <a:off x="0" y="0"/>
          <a:ext cx="0" cy="0"/>
          <a:chOff x="0" y="0"/>
          <a:chExt cx="0" cy="0"/>
        </a:xfrm>
      </p:grpSpPr>
      <p:sp>
        <p:nvSpPr>
          <p:cNvPr id="68" name="Google Shape;68;p14"/>
          <p:cNvSpPr txBox="1">
            <a:spLocks noGrp="1"/>
          </p:cNvSpPr>
          <p:nvPr>
            <p:ph type="body" idx="1"/>
          </p:nvPr>
        </p:nvSpPr>
        <p:spPr>
          <a:xfrm>
            <a:off x="302605" y="1708726"/>
            <a:ext cx="11585700" cy="4385100"/>
          </a:xfrm>
          <a:prstGeom prst="rect">
            <a:avLst/>
          </a:prstGeom>
          <a:noFill/>
          <a:ln>
            <a:noFill/>
          </a:ln>
        </p:spPr>
        <p:txBody>
          <a:bodyPr spcFirstLastPara="1" wrap="square" lIns="121875" tIns="121875" rIns="121875" bIns="121875" anchor="t" anchorCtr="0">
            <a:no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14"/>
          <p:cNvSpPr txBox="1">
            <a:spLocks noGrp="1"/>
          </p:cNvSpPr>
          <p:nvPr>
            <p:ph type="sldNum" idx="12"/>
          </p:nvPr>
        </p:nvSpPr>
        <p:spPr>
          <a:xfrm>
            <a:off x="11353683" y="6449009"/>
            <a:ext cx="635400" cy="3651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0" name="Google Shape;70;p14"/>
          <p:cNvSpPr txBox="1">
            <a:spLocks noGrp="1"/>
          </p:cNvSpPr>
          <p:nvPr>
            <p:ph type="title"/>
          </p:nvPr>
        </p:nvSpPr>
        <p:spPr>
          <a:xfrm>
            <a:off x="302605" y="418354"/>
            <a:ext cx="9735300" cy="535800"/>
          </a:xfrm>
          <a:prstGeom prst="rect">
            <a:avLst/>
          </a:prstGeom>
          <a:noFill/>
          <a:ln>
            <a:noFill/>
          </a:ln>
        </p:spPr>
        <p:txBody>
          <a:bodyPr spcFirstLastPara="1" wrap="square" lIns="121875" tIns="121875" rIns="121875" bIns="121875" anchor="t" anchorCtr="0">
            <a:noAutofit/>
          </a:bodyPr>
          <a:lstStyle>
            <a:lvl1pPr marL="0" marR="0" lvl="0" indent="0" algn="l" rtl="0">
              <a:spcBef>
                <a:spcPts val="0"/>
              </a:spcBef>
              <a:spcAft>
                <a:spcPts val="0"/>
              </a:spcAft>
              <a:buClr>
                <a:schemeClr val="dk1"/>
              </a:buClr>
              <a:buSzPts val="3700"/>
              <a:buFont typeface="Arial"/>
              <a:buNone/>
              <a:defRPr sz="3000" b="1" i="0" u="none" strike="noStrike" cap="none">
                <a:solidFill>
                  <a:schemeClr val="dk1"/>
                </a:solidFill>
                <a:latin typeface="Arial"/>
                <a:ea typeface="Arial"/>
                <a:cs typeface="Arial"/>
                <a:sym typeface="Arial"/>
              </a:defRPr>
            </a:lvl1pPr>
            <a:lvl2pPr lvl="1" indent="0" rtl="0">
              <a:spcBef>
                <a:spcPts val="0"/>
              </a:spcBef>
              <a:spcAft>
                <a:spcPts val="0"/>
              </a:spcAft>
              <a:buSzPts val="3700"/>
              <a:buNone/>
              <a:defRPr sz="1800"/>
            </a:lvl2pPr>
            <a:lvl3pPr lvl="2" indent="0" rtl="0">
              <a:spcBef>
                <a:spcPts val="0"/>
              </a:spcBef>
              <a:spcAft>
                <a:spcPts val="0"/>
              </a:spcAft>
              <a:buSzPts val="3700"/>
              <a:buNone/>
              <a:defRPr sz="1800"/>
            </a:lvl3pPr>
            <a:lvl4pPr lvl="3" indent="0" rtl="0">
              <a:spcBef>
                <a:spcPts val="0"/>
              </a:spcBef>
              <a:spcAft>
                <a:spcPts val="0"/>
              </a:spcAft>
              <a:buSzPts val="3700"/>
              <a:buNone/>
              <a:defRPr sz="1800"/>
            </a:lvl4pPr>
            <a:lvl5pPr lvl="4" indent="0" rtl="0">
              <a:spcBef>
                <a:spcPts val="0"/>
              </a:spcBef>
              <a:spcAft>
                <a:spcPts val="0"/>
              </a:spcAft>
              <a:buSzPts val="3700"/>
              <a:buNone/>
              <a:defRPr sz="1800"/>
            </a:lvl5pPr>
            <a:lvl6pPr lvl="5" indent="0" rtl="0">
              <a:spcBef>
                <a:spcPts val="0"/>
              </a:spcBef>
              <a:spcAft>
                <a:spcPts val="0"/>
              </a:spcAft>
              <a:buSzPts val="3700"/>
              <a:buNone/>
              <a:defRPr sz="1800"/>
            </a:lvl6pPr>
            <a:lvl7pPr lvl="6" indent="0" rtl="0">
              <a:spcBef>
                <a:spcPts val="0"/>
              </a:spcBef>
              <a:spcAft>
                <a:spcPts val="0"/>
              </a:spcAft>
              <a:buSzPts val="3700"/>
              <a:buNone/>
              <a:defRPr sz="1800"/>
            </a:lvl7pPr>
            <a:lvl8pPr lvl="7" indent="0" rtl="0">
              <a:spcBef>
                <a:spcPts val="0"/>
              </a:spcBef>
              <a:spcAft>
                <a:spcPts val="0"/>
              </a:spcAft>
              <a:buSzPts val="3700"/>
              <a:buNone/>
              <a:defRPr sz="1800"/>
            </a:lvl8pPr>
            <a:lvl9pPr lvl="8" indent="0" rtl="0">
              <a:spcBef>
                <a:spcPts val="0"/>
              </a:spcBef>
              <a:spcAft>
                <a:spcPts val="0"/>
              </a:spcAft>
              <a:buSzPts val="3700"/>
              <a:buNone/>
              <a:defRPr sz="1800"/>
            </a:lvl9pPr>
          </a:lstStyle>
          <a:p>
            <a:endParaRPr/>
          </a:p>
        </p:txBody>
      </p:sp>
      <p:sp>
        <p:nvSpPr>
          <p:cNvPr id="71" name="Google Shape;71;p14"/>
          <p:cNvSpPr txBox="1">
            <a:spLocks noGrp="1"/>
          </p:cNvSpPr>
          <p:nvPr>
            <p:ph type="body" idx="2"/>
          </p:nvPr>
        </p:nvSpPr>
        <p:spPr>
          <a:xfrm>
            <a:off x="302606" y="1006103"/>
            <a:ext cx="9764700" cy="408000"/>
          </a:xfrm>
          <a:prstGeom prst="rect">
            <a:avLst/>
          </a:prstGeom>
          <a:noFill/>
          <a:ln>
            <a:noFill/>
          </a:ln>
        </p:spPr>
        <p:txBody>
          <a:bodyPr spcFirstLastPara="1" wrap="square" lIns="121875" tIns="121875" rIns="121875" bIns="121875" anchor="t" anchorCtr="0">
            <a:noAutofit/>
          </a:bodyPr>
          <a:lstStyle>
            <a:lvl1pPr marL="457200" marR="0" lvl="0" indent="-228600" algn="l" rtl="0">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21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1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1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1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72"/>
        <p:cNvGrpSpPr/>
        <p:nvPr/>
      </p:nvGrpSpPr>
      <p:grpSpPr>
        <a:xfrm>
          <a:off x="0" y="0"/>
          <a:ext cx="0" cy="0"/>
          <a:chOff x="0" y="0"/>
          <a:chExt cx="0" cy="0"/>
        </a:xfrm>
      </p:grpSpPr>
      <p:grpSp>
        <p:nvGrpSpPr>
          <p:cNvPr id="73" name="Google Shape;73;p15"/>
          <p:cNvGrpSpPr/>
          <p:nvPr/>
        </p:nvGrpSpPr>
        <p:grpSpPr>
          <a:xfrm>
            <a:off x="-1" y="5092180"/>
            <a:ext cx="12188946" cy="1765711"/>
            <a:chOff x="-1" y="5092180"/>
            <a:chExt cx="12188946" cy="1765711"/>
          </a:xfrm>
        </p:grpSpPr>
        <p:cxnSp>
          <p:nvCxnSpPr>
            <p:cNvPr id="74" name="Google Shape;74;p15"/>
            <p:cNvCxnSpPr/>
            <p:nvPr/>
          </p:nvCxnSpPr>
          <p:spPr>
            <a:xfrm>
              <a:off x="8129945" y="5092180"/>
              <a:ext cx="4059000" cy="0"/>
            </a:xfrm>
            <a:prstGeom prst="straightConnector1">
              <a:avLst/>
            </a:prstGeom>
            <a:noFill/>
            <a:ln w="50800" cap="flat" cmpd="sng">
              <a:solidFill>
                <a:srgbClr val="DF7023"/>
              </a:solidFill>
              <a:prstDash val="solid"/>
              <a:round/>
              <a:headEnd type="none" w="sm" len="sm"/>
              <a:tailEnd type="none" w="sm" len="sm"/>
            </a:ln>
          </p:spPr>
        </p:cxnSp>
        <p:cxnSp>
          <p:nvCxnSpPr>
            <p:cNvPr id="75" name="Google Shape;75;p15"/>
            <p:cNvCxnSpPr/>
            <p:nvPr/>
          </p:nvCxnSpPr>
          <p:spPr>
            <a:xfrm>
              <a:off x="-1" y="5092922"/>
              <a:ext cx="8130000" cy="0"/>
            </a:xfrm>
            <a:prstGeom prst="straightConnector1">
              <a:avLst/>
            </a:prstGeom>
            <a:noFill/>
            <a:ln w="50800" cap="flat" cmpd="sng">
              <a:solidFill>
                <a:srgbClr val="0F787D"/>
              </a:solidFill>
              <a:prstDash val="solid"/>
              <a:round/>
              <a:headEnd type="none" w="sm" len="sm"/>
              <a:tailEnd type="none" w="sm" len="sm"/>
            </a:ln>
          </p:spPr>
        </p:cxnSp>
        <p:sp>
          <p:nvSpPr>
            <p:cNvPr id="76" name="Google Shape;76;p15"/>
            <p:cNvSpPr/>
            <p:nvPr/>
          </p:nvSpPr>
          <p:spPr>
            <a:xfrm>
              <a:off x="-1" y="5128391"/>
              <a:ext cx="12188700" cy="1729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7" name="Google Shape;77;p15"/>
          <p:cNvSpPr txBox="1">
            <a:spLocks noGrp="1"/>
          </p:cNvSpPr>
          <p:nvPr>
            <p:ph type="subTitle" idx="1"/>
          </p:nvPr>
        </p:nvSpPr>
        <p:spPr>
          <a:xfrm>
            <a:off x="1828324" y="5240939"/>
            <a:ext cx="8532300" cy="1298400"/>
          </a:xfrm>
          <a:prstGeom prst="rect">
            <a:avLst/>
          </a:prstGeom>
          <a:noFill/>
          <a:ln>
            <a:noFill/>
          </a:ln>
        </p:spPr>
        <p:txBody>
          <a:bodyPr spcFirstLastPara="1" wrap="square" lIns="121875" tIns="121875" rIns="121875" bIns="121875" anchor="ctr" anchorCtr="0">
            <a:noAutofit/>
          </a:bodyPr>
          <a:lstStyle>
            <a:lvl1pPr marL="0" marR="0" lvl="0" indent="0" algn="ctr" rtl="0">
              <a:lnSpc>
                <a:spcPct val="120000"/>
              </a:lnSpc>
              <a:spcBef>
                <a:spcPts val="0"/>
              </a:spcBef>
              <a:spcAft>
                <a:spcPts val="0"/>
              </a:spcAft>
              <a:buClr>
                <a:srgbClr val="3F3F3F"/>
              </a:buClr>
              <a:buSzPts val="2400"/>
              <a:buFont typeface="Arial"/>
              <a:buNone/>
              <a:defRPr sz="1800" b="0" i="0" u="none" strike="noStrike" cap="none">
                <a:solidFill>
                  <a:srgbClr val="3F3F3F"/>
                </a:solidFill>
                <a:latin typeface="Arial"/>
                <a:ea typeface="Arial"/>
                <a:cs typeface="Arial"/>
                <a:sym typeface="Arial"/>
              </a:defRPr>
            </a:lvl1pPr>
            <a:lvl2pPr marL="457200" marR="0" lvl="1" indent="0" algn="ctr" rtl="0">
              <a:spcBef>
                <a:spcPts val="2100"/>
              </a:spcBef>
              <a:spcAft>
                <a:spcPts val="0"/>
              </a:spcAft>
              <a:buClr>
                <a:srgbClr val="888888"/>
              </a:buClr>
              <a:buSzPts val="19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2100"/>
              </a:spcBef>
              <a:spcAft>
                <a:spcPts val="0"/>
              </a:spcAft>
              <a:buClr>
                <a:srgbClr val="888888"/>
              </a:buClr>
              <a:buSzPts val="19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2100"/>
              </a:spcBef>
              <a:spcAft>
                <a:spcPts val="0"/>
              </a:spcAft>
              <a:buClr>
                <a:srgbClr val="888888"/>
              </a:buClr>
              <a:buSzPts val="19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2100"/>
              </a:spcBef>
              <a:spcAft>
                <a:spcPts val="0"/>
              </a:spcAft>
              <a:buClr>
                <a:srgbClr val="888888"/>
              </a:buClr>
              <a:buSzPts val="19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2100"/>
              </a:spcBef>
              <a:spcAft>
                <a:spcPts val="0"/>
              </a:spcAft>
              <a:buClr>
                <a:srgbClr val="888888"/>
              </a:buClr>
              <a:buSzPts val="19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2100"/>
              </a:spcBef>
              <a:spcAft>
                <a:spcPts val="0"/>
              </a:spcAft>
              <a:buClr>
                <a:srgbClr val="888888"/>
              </a:buClr>
              <a:buSzPts val="19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2100"/>
              </a:spcBef>
              <a:spcAft>
                <a:spcPts val="0"/>
              </a:spcAft>
              <a:buClr>
                <a:srgbClr val="888888"/>
              </a:buClr>
              <a:buSzPts val="19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2100"/>
              </a:spcBef>
              <a:spcAft>
                <a:spcPts val="2100"/>
              </a:spcAft>
              <a:buClr>
                <a:srgbClr val="888888"/>
              </a:buClr>
              <a:buSzPts val="19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78" name="Google Shape;78;p15" descr="Stevens-Secondary-PMSColor-R.png"/>
          <p:cNvPicPr preferRelativeResize="0"/>
          <p:nvPr/>
        </p:nvPicPr>
        <p:blipFill rotWithShape="1">
          <a:blip r:embed="rId2">
            <a:alphaModFix/>
          </a:blip>
          <a:srcRect/>
          <a:stretch/>
        </p:blipFill>
        <p:spPr>
          <a:xfrm>
            <a:off x="4307528" y="678405"/>
            <a:ext cx="3580500" cy="3059100"/>
          </a:xfrm>
          <a:prstGeom prst="rect">
            <a:avLst/>
          </a:prstGeom>
          <a:noFill/>
          <a:ln>
            <a:noFill/>
          </a:ln>
        </p:spPr>
      </p:pic>
      <p:pic>
        <p:nvPicPr>
          <p:cNvPr id="79" name="Google Shape;79;p15"/>
          <p:cNvPicPr preferRelativeResize="0"/>
          <p:nvPr/>
        </p:nvPicPr>
        <p:blipFill rotWithShape="1">
          <a:blip r:embed="rId3">
            <a:alphaModFix/>
          </a:blip>
          <a:srcRect/>
          <a:stretch/>
        </p:blipFill>
        <p:spPr>
          <a:xfrm>
            <a:off x="4871521" y="4263995"/>
            <a:ext cx="2438400" cy="368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492" y="2867800"/>
            <a:ext cx="113577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492" y="1536633"/>
            <a:ext cx="11357700" cy="4555200"/>
          </a:xfrm>
          <a:prstGeom prst="rect">
            <a:avLst/>
          </a:prstGeom>
        </p:spPr>
        <p:txBody>
          <a:bodyPr spcFirstLastPara="1" wrap="square" lIns="121875" tIns="121875" rIns="121875" bIns="121875"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492"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1522"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492"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492" y="1852800"/>
            <a:ext cx="3743100" cy="4239300"/>
          </a:xfrm>
          <a:prstGeom prst="rect">
            <a:avLst/>
          </a:prstGeom>
        </p:spPr>
        <p:txBody>
          <a:bodyPr spcFirstLastPara="1" wrap="square" lIns="121875" tIns="121875" rIns="121875" bIns="121875"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496"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4413" y="33"/>
            <a:ext cx="6094500" cy="6858000"/>
          </a:xfrm>
          <a:prstGeom prst="rect">
            <a:avLst/>
          </a:prstGeom>
          <a:solidFill>
            <a:schemeClr val="dk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3908" y="1644233"/>
            <a:ext cx="5392200"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3908" y="3737433"/>
            <a:ext cx="5392200"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4285" y="965600"/>
            <a:ext cx="5114700" cy="4926900"/>
          </a:xfrm>
          <a:prstGeom prst="rect">
            <a:avLst/>
          </a:prstGeom>
        </p:spPr>
        <p:txBody>
          <a:bodyPr spcFirstLastPara="1" wrap="square" lIns="121875" tIns="121875" rIns="121875" bIns="121875" anchor="ctr" anchorCtr="0">
            <a:no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492" y="5640767"/>
            <a:ext cx="7996200" cy="806700"/>
          </a:xfrm>
          <a:prstGeom prst="rect">
            <a:avLst/>
          </a:prstGeom>
        </p:spPr>
        <p:txBody>
          <a:bodyPr spcFirstLastPara="1" wrap="square" lIns="121875" tIns="121875" rIns="121875" bIns="121875"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492" y="593367"/>
            <a:ext cx="113577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492" y="1536633"/>
            <a:ext cx="113577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6.png"/><Relationship Id="rId5" Type="http://schemas.openxmlformats.org/officeDocument/2006/relationships/image" Target="../media/image38.png"/><Relationship Id="rId10" Type="http://schemas.openxmlformats.org/officeDocument/2006/relationships/image" Target="../media/image36.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www.kaggle.com/sudalairajkumar/novel-corona-virus-2019-dataset"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216054" y="4829299"/>
            <a:ext cx="6773100" cy="12561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endParaRPr/>
          </a:p>
        </p:txBody>
      </p:sp>
      <p:sp>
        <p:nvSpPr>
          <p:cNvPr id="86" name="Google Shape;86;p16"/>
          <p:cNvSpPr txBox="1">
            <a:spLocks noGrp="1"/>
          </p:cNvSpPr>
          <p:nvPr>
            <p:ph type="body" idx="2"/>
          </p:nvPr>
        </p:nvSpPr>
        <p:spPr>
          <a:xfrm>
            <a:off x="226634" y="3496385"/>
            <a:ext cx="6753600" cy="1204800"/>
          </a:xfrm>
          <a:prstGeom prst="rect">
            <a:avLst/>
          </a:prstGeom>
        </p:spPr>
        <p:txBody>
          <a:bodyPr spcFirstLastPara="1" wrap="square" lIns="121875" tIns="121875" rIns="121875" bIns="121875" anchor="t" anchorCtr="0">
            <a:noAutofit/>
          </a:bodyPr>
          <a:lstStyle/>
          <a:p>
            <a:pPr marL="0" lvl="0" indent="0" algn="l" rtl="0">
              <a:spcBef>
                <a:spcPts val="0"/>
              </a:spcBef>
              <a:spcAft>
                <a:spcPts val="2100"/>
              </a:spcAft>
              <a:buNone/>
            </a:pPr>
            <a:endParaRPr/>
          </a:p>
        </p:txBody>
      </p:sp>
      <p:sp>
        <p:nvSpPr>
          <p:cNvPr id="87" name="Google Shape;87;p16"/>
          <p:cNvSpPr txBox="1">
            <a:spLocks noGrp="1"/>
          </p:cNvSpPr>
          <p:nvPr>
            <p:ph type="body" idx="3"/>
          </p:nvPr>
        </p:nvSpPr>
        <p:spPr>
          <a:xfrm>
            <a:off x="226632" y="2155151"/>
            <a:ext cx="8529900" cy="1219500"/>
          </a:xfrm>
          <a:prstGeom prst="rect">
            <a:avLst/>
          </a:prstGeom>
        </p:spPr>
        <p:txBody>
          <a:bodyPr spcFirstLastPara="1" wrap="square" lIns="121875" tIns="121875" rIns="121875" bIns="121875" anchor="t" anchorCtr="0">
            <a:noAutofit/>
          </a:bodyPr>
          <a:lstStyle/>
          <a:p>
            <a:pPr marL="0" lvl="0" indent="0" algn="l" rtl="0">
              <a:spcBef>
                <a:spcPts val="0"/>
              </a:spcBef>
              <a:spcAft>
                <a:spcPts val="2100"/>
              </a:spcAft>
              <a:buNone/>
            </a:pPr>
            <a:endParaRPr/>
          </a:p>
        </p:txBody>
      </p:sp>
      <p:pic>
        <p:nvPicPr>
          <p:cNvPr id="88" name="Google Shape;88;p16"/>
          <p:cNvPicPr preferRelativeResize="0"/>
          <p:nvPr/>
        </p:nvPicPr>
        <p:blipFill>
          <a:blip r:embed="rId3">
            <a:alphaModFix/>
          </a:blip>
          <a:stretch>
            <a:fillRect/>
          </a:stretch>
        </p:blipFill>
        <p:spPr>
          <a:xfrm>
            <a:off x="0" y="0"/>
            <a:ext cx="12192000" cy="6858000"/>
          </a:xfrm>
          <a:prstGeom prst="rect">
            <a:avLst/>
          </a:prstGeom>
          <a:noFill/>
          <a:ln>
            <a:noFill/>
          </a:ln>
        </p:spPr>
      </p:pic>
      <p:sp>
        <p:nvSpPr>
          <p:cNvPr id="89" name="Google Shape;89;p16"/>
          <p:cNvSpPr txBox="1"/>
          <p:nvPr/>
        </p:nvSpPr>
        <p:spPr>
          <a:xfrm>
            <a:off x="1966650" y="275975"/>
            <a:ext cx="8685000" cy="15333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Clr>
                <a:schemeClr val="dk1"/>
              </a:buClr>
              <a:buSzPts val="1100"/>
              <a:buFont typeface="Arial"/>
              <a:buNone/>
            </a:pPr>
            <a:r>
              <a:rPr lang="en-US" sz="5700" b="1">
                <a:solidFill>
                  <a:srgbClr val="FFFFFF"/>
                </a:solidFill>
                <a:latin typeface="Amatic SC"/>
                <a:ea typeface="Amatic SC"/>
                <a:cs typeface="Amatic SC"/>
                <a:sym typeface="Amatic SC"/>
              </a:rPr>
              <a:t>COVID-19 Analysis</a:t>
            </a:r>
            <a:endParaRPr sz="4100">
              <a:latin typeface="Amatic SC"/>
              <a:ea typeface="Amatic SC"/>
              <a:cs typeface="Amatic SC"/>
              <a:sym typeface="Amatic SC"/>
            </a:endParaRPr>
          </a:p>
        </p:txBody>
      </p:sp>
      <p:pic>
        <p:nvPicPr>
          <p:cNvPr id="90" name="Google Shape;90;p16"/>
          <p:cNvPicPr preferRelativeResize="0"/>
          <p:nvPr/>
        </p:nvPicPr>
        <p:blipFill>
          <a:blip r:embed="rId4">
            <a:alphaModFix/>
          </a:blip>
          <a:stretch>
            <a:fillRect/>
          </a:stretch>
        </p:blipFill>
        <p:spPr>
          <a:xfrm>
            <a:off x="11041500" y="0"/>
            <a:ext cx="1088925" cy="116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199" name="Google Shape;199;p26"/>
          <p:cNvSpPr txBox="1">
            <a:spLocks noGrp="1"/>
          </p:cNvSpPr>
          <p:nvPr>
            <p:ph type="title"/>
          </p:nvPr>
        </p:nvSpPr>
        <p:spPr>
          <a:xfrm>
            <a:off x="739325" y="116223"/>
            <a:ext cx="10210800" cy="810900"/>
          </a:xfrm>
          <a:prstGeom prst="rect">
            <a:avLst/>
          </a:prstGeom>
        </p:spPr>
        <p:txBody>
          <a:bodyPr spcFirstLastPara="1" wrap="square" lIns="121875" tIns="121875" rIns="121875" bIns="121875" anchor="t" anchorCtr="0">
            <a:noAutofit/>
          </a:bodyPr>
          <a:lstStyle/>
          <a:p>
            <a:pPr marL="0" lvl="0" indent="0" algn="r" rtl="0">
              <a:spcBef>
                <a:spcPts val="0"/>
              </a:spcBef>
              <a:spcAft>
                <a:spcPts val="0"/>
              </a:spcAft>
              <a:buNone/>
            </a:pPr>
            <a:r>
              <a:rPr lang="en-US" sz="3600">
                <a:latin typeface="Century Gothic"/>
                <a:ea typeface="Century Gothic"/>
                <a:cs typeface="Century Gothic"/>
                <a:sym typeface="Century Gothic"/>
              </a:rPr>
              <a:t>Data Visualization</a:t>
            </a:r>
            <a:endParaRPr sz="3600">
              <a:latin typeface="Century Gothic"/>
              <a:ea typeface="Century Gothic"/>
              <a:cs typeface="Century Gothic"/>
              <a:sym typeface="Century Gothic"/>
            </a:endParaRPr>
          </a:p>
        </p:txBody>
      </p:sp>
      <p:sp>
        <p:nvSpPr>
          <p:cNvPr id="200" name="Google Shape;200;p26"/>
          <p:cNvSpPr txBox="1"/>
          <p:nvPr/>
        </p:nvSpPr>
        <p:spPr>
          <a:xfrm>
            <a:off x="9208900" y="1757150"/>
            <a:ext cx="2595000" cy="477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US" sz="1800">
                <a:solidFill>
                  <a:srgbClr val="FFFFFF"/>
                </a:solidFill>
                <a:latin typeface="Century Gothic"/>
                <a:ea typeface="Century Gothic"/>
                <a:cs typeface="Century Gothic"/>
                <a:sym typeface="Century Gothic"/>
              </a:rPr>
              <a:t> Also, Italy did not stand far behind with 13.71% cases of the world being from Italy. Italy being a relatively small country in Europe had a huge number of per capita cases as opposed to China which is approximately 30 times the size of Italy!</a:t>
            </a:r>
            <a:endParaRPr sz="1800">
              <a:latin typeface="Century Gothic"/>
              <a:ea typeface="Century Gothic"/>
              <a:cs typeface="Century Gothic"/>
              <a:sym typeface="Century Gothic"/>
            </a:endParaRPr>
          </a:p>
        </p:txBody>
      </p:sp>
      <p:pic>
        <p:nvPicPr>
          <p:cNvPr id="201" name="Google Shape;201;p26"/>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02" name="Google Shape;202;p26"/>
          <p:cNvPicPr preferRelativeResize="0"/>
          <p:nvPr/>
        </p:nvPicPr>
        <p:blipFill>
          <a:blip r:embed="rId4">
            <a:alphaModFix/>
          </a:blip>
          <a:stretch>
            <a:fillRect/>
          </a:stretch>
        </p:blipFill>
        <p:spPr>
          <a:xfrm>
            <a:off x="328050" y="1757150"/>
            <a:ext cx="8794000" cy="4911375"/>
          </a:xfrm>
          <a:prstGeom prst="rect">
            <a:avLst/>
          </a:prstGeom>
          <a:noFill/>
          <a:ln>
            <a:noFill/>
          </a:ln>
        </p:spPr>
      </p:pic>
      <p:sp>
        <p:nvSpPr>
          <p:cNvPr id="203" name="Google Shape;203;p26"/>
          <p:cNvSpPr txBox="1"/>
          <p:nvPr/>
        </p:nvSpPr>
        <p:spPr>
          <a:xfrm>
            <a:off x="384800" y="927125"/>
            <a:ext cx="114192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For the </a:t>
            </a:r>
            <a:r>
              <a:rPr lang="en-US" sz="1800" b="1">
                <a:solidFill>
                  <a:srgbClr val="FFFFFF"/>
                </a:solidFill>
                <a:latin typeface="Century Gothic"/>
                <a:ea typeface="Century Gothic"/>
                <a:cs typeface="Century Gothic"/>
                <a:sym typeface="Century Gothic"/>
              </a:rPr>
              <a:t>Quarter 1</a:t>
            </a:r>
            <a:r>
              <a:rPr lang="en-US" sz="1800">
                <a:solidFill>
                  <a:srgbClr val="FFFFFF"/>
                </a:solidFill>
                <a:latin typeface="Century Gothic"/>
                <a:ea typeface="Century Gothic"/>
                <a:cs typeface="Century Gothic"/>
                <a:sym typeface="Century Gothic"/>
              </a:rPr>
              <a:t> of 2020, China comprised the highest number of COVID-19 cases i.e., about 22%</a:t>
            </a:r>
            <a:endParaRPr sz="1800">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r>
              <a:rPr lang="en-US" sz="1800">
                <a:solidFill>
                  <a:srgbClr val="FFFFFF"/>
                </a:solidFill>
                <a:latin typeface="Century Gothic"/>
                <a:ea typeface="Century Gothic"/>
                <a:cs typeface="Century Gothic"/>
                <a:sym typeface="Century Gothic"/>
              </a:rPr>
              <a:t>of the total cases across the world were from China. </a:t>
            </a:r>
            <a:endParaRPr sz="2300">
              <a:solidFill>
                <a:srgbClr val="FFFFFF"/>
              </a:solidFill>
              <a:latin typeface="Century Gothic"/>
              <a:ea typeface="Century Gothic"/>
              <a:cs typeface="Century Gothic"/>
              <a:sym typeface="Century Gothic"/>
            </a:endParaRPr>
          </a:p>
          <a:p>
            <a:pPr marL="0" lvl="0" indent="0" algn="l" rtl="0">
              <a:spcBef>
                <a:spcPts val="800"/>
              </a:spcBef>
              <a:spcAft>
                <a:spcPts val="800"/>
              </a:spcAft>
              <a:buNone/>
            </a:pPr>
            <a:r>
              <a:rPr lang="en-US" sz="1800">
                <a:solidFill>
                  <a:srgbClr val="FFFFFF"/>
                </a:solidFill>
                <a:latin typeface="Century Gothic"/>
                <a:ea typeface="Century Gothic"/>
                <a:cs typeface="Century Gothic"/>
                <a:sym typeface="Century Gothic"/>
              </a:rPr>
              <a:t>Also, Italy did not standAlso, Italy did not stand </a:t>
            </a:r>
            <a:endParaRPr/>
          </a:p>
        </p:txBody>
      </p:sp>
      <p:pic>
        <p:nvPicPr>
          <p:cNvPr id="204" name="Google Shape;204;p26"/>
          <p:cNvPicPr preferRelativeResize="0"/>
          <p:nvPr/>
        </p:nvPicPr>
        <p:blipFill>
          <a:blip r:embed="rId5">
            <a:alphaModFix/>
          </a:blip>
          <a:stretch>
            <a:fillRect/>
          </a:stretch>
        </p:blipFill>
        <p:spPr>
          <a:xfrm>
            <a:off x="5689351" y="163576"/>
            <a:ext cx="676992" cy="598500"/>
          </a:xfrm>
          <a:prstGeom prst="rect">
            <a:avLst/>
          </a:prstGeom>
          <a:noFill/>
          <a:ln>
            <a:noFill/>
          </a:ln>
        </p:spPr>
      </p:pic>
      <p:pic>
        <p:nvPicPr>
          <p:cNvPr id="205" name="Google Shape;205;p26"/>
          <p:cNvPicPr preferRelativeResize="0"/>
          <p:nvPr/>
        </p:nvPicPr>
        <p:blipFill>
          <a:blip r:embed="rId6">
            <a:alphaModFix/>
          </a:blip>
          <a:stretch>
            <a:fillRect/>
          </a:stretch>
        </p:blipFill>
        <p:spPr>
          <a:xfrm>
            <a:off x="11353675" y="0"/>
            <a:ext cx="835150" cy="89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pic>
        <p:nvPicPr>
          <p:cNvPr id="212" name="Google Shape;212;p27"/>
          <p:cNvPicPr preferRelativeResize="0"/>
          <p:nvPr/>
        </p:nvPicPr>
        <p:blipFill>
          <a:blip r:embed="rId3">
            <a:alphaModFix/>
          </a:blip>
          <a:stretch>
            <a:fillRect/>
          </a:stretch>
        </p:blipFill>
        <p:spPr>
          <a:xfrm>
            <a:off x="3155300" y="1400175"/>
            <a:ext cx="8833775" cy="5241700"/>
          </a:xfrm>
          <a:prstGeom prst="rect">
            <a:avLst/>
          </a:prstGeom>
          <a:noFill/>
          <a:ln>
            <a:noFill/>
          </a:ln>
        </p:spPr>
      </p:pic>
      <p:pic>
        <p:nvPicPr>
          <p:cNvPr id="213" name="Google Shape;213;p27"/>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214" name="Google Shape;214;p27"/>
          <p:cNvSpPr txBox="1"/>
          <p:nvPr/>
        </p:nvSpPr>
        <p:spPr>
          <a:xfrm>
            <a:off x="3155300" y="769475"/>
            <a:ext cx="8026500" cy="69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US" sz="1800">
                <a:solidFill>
                  <a:srgbClr val="FFFFFF"/>
                </a:solidFill>
                <a:latin typeface="Century Gothic"/>
                <a:ea typeface="Century Gothic"/>
                <a:cs typeface="Century Gothic"/>
                <a:sym typeface="Century Gothic"/>
              </a:rPr>
              <a:t>For </a:t>
            </a:r>
            <a:r>
              <a:rPr lang="en-US" sz="1800" b="1">
                <a:solidFill>
                  <a:srgbClr val="FFFFFF"/>
                </a:solidFill>
                <a:latin typeface="Century Gothic"/>
                <a:ea typeface="Century Gothic"/>
                <a:cs typeface="Century Gothic"/>
                <a:sym typeface="Century Gothic"/>
              </a:rPr>
              <a:t>Quarter 2</a:t>
            </a:r>
            <a:r>
              <a:rPr lang="en-US" sz="1800">
                <a:solidFill>
                  <a:srgbClr val="FFFFFF"/>
                </a:solidFill>
                <a:latin typeface="Century Gothic"/>
                <a:ea typeface="Century Gothic"/>
                <a:cs typeface="Century Gothic"/>
                <a:sym typeface="Century Gothic"/>
              </a:rPr>
              <a:t>, China no longer has maximum number of COVID cases. </a:t>
            </a:r>
            <a:endParaRPr/>
          </a:p>
        </p:txBody>
      </p:sp>
      <p:sp>
        <p:nvSpPr>
          <p:cNvPr id="215" name="Google Shape;215;p27"/>
          <p:cNvSpPr txBox="1"/>
          <p:nvPr/>
        </p:nvSpPr>
        <p:spPr>
          <a:xfrm>
            <a:off x="226450" y="1536575"/>
            <a:ext cx="2636400" cy="49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Instead, US now has the highest share in terms of new COVID cases i.e., 27.63% of the cases worldwide to be precise. Southern America and in particular Brazil were also impacted by the virus during the second quarter having about 10% of total cases worldwide.</a:t>
            </a:r>
            <a:endParaRPr sz="1800">
              <a:solidFill>
                <a:srgbClr val="FFFFFF"/>
              </a:solidFill>
              <a:latin typeface="Century Gothic"/>
              <a:ea typeface="Century Gothic"/>
              <a:cs typeface="Century Gothic"/>
              <a:sym typeface="Century Gothic"/>
            </a:endParaRPr>
          </a:p>
          <a:p>
            <a:pPr marL="0" lvl="0" indent="0" algn="l" rtl="0">
              <a:lnSpc>
                <a:spcPct val="115000"/>
              </a:lnSpc>
              <a:spcBef>
                <a:spcPts val="800"/>
              </a:spcBef>
              <a:spcAft>
                <a:spcPts val="0"/>
              </a:spcAft>
              <a:buNone/>
            </a:pPr>
            <a:endParaRPr sz="1600">
              <a:solidFill>
                <a:schemeClr val="dk1"/>
              </a:solidFill>
            </a:endParaRPr>
          </a:p>
          <a:p>
            <a:pPr marL="0" lvl="0" indent="0" algn="l" rtl="0">
              <a:spcBef>
                <a:spcPts val="1200"/>
              </a:spcBef>
              <a:spcAft>
                <a:spcPts val="0"/>
              </a:spcAft>
              <a:buNone/>
            </a:pPr>
            <a:endParaRPr/>
          </a:p>
        </p:txBody>
      </p:sp>
      <p:pic>
        <p:nvPicPr>
          <p:cNvPr id="216" name="Google Shape;216;p27"/>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body" idx="1"/>
          </p:nvPr>
        </p:nvSpPr>
        <p:spPr>
          <a:xfrm>
            <a:off x="9053575" y="1323475"/>
            <a:ext cx="2935500" cy="4824300"/>
          </a:xfrm>
          <a:prstGeom prst="rect">
            <a:avLst/>
          </a:prstGeom>
        </p:spPr>
        <p:txBody>
          <a:bodyPr spcFirstLastPara="1" wrap="square" lIns="121875" tIns="121875" rIns="121875" bIns="121875" anchor="t" anchorCtr="0">
            <a:noAutofit/>
          </a:bodyPr>
          <a:lstStyle/>
          <a:p>
            <a:pPr marL="0" lvl="0" indent="0" algn="l" rtl="0">
              <a:lnSpc>
                <a:spcPct val="115000"/>
              </a:lnSpc>
              <a:spcBef>
                <a:spcPts val="0"/>
              </a:spcBef>
              <a:spcAft>
                <a:spcPts val="0"/>
              </a:spcAft>
              <a:buNone/>
            </a:pPr>
            <a:endParaRPr sz="1800">
              <a:solidFill>
                <a:srgbClr val="FFFFFF"/>
              </a:solidFill>
              <a:latin typeface="Century Gothic"/>
              <a:ea typeface="Century Gothic"/>
              <a:cs typeface="Century Gothic"/>
              <a:sym typeface="Century Gothic"/>
            </a:endParaRPr>
          </a:p>
          <a:p>
            <a:pPr marL="0" lvl="0" indent="0" algn="l" rtl="0">
              <a:lnSpc>
                <a:spcPct val="115000"/>
              </a:lnSpc>
              <a:spcBef>
                <a:spcPts val="800"/>
              </a:spcBef>
              <a:spcAft>
                <a:spcPts val="800"/>
              </a:spcAft>
              <a:buNone/>
            </a:pPr>
            <a:r>
              <a:rPr lang="en-US" sz="1800">
                <a:solidFill>
                  <a:srgbClr val="FFFFFF"/>
                </a:solidFill>
                <a:latin typeface="Century Gothic"/>
                <a:ea typeface="Century Gothic"/>
                <a:cs typeface="Century Gothic"/>
                <a:sym typeface="Century Gothic"/>
              </a:rPr>
              <a:t>Also, India had a boom in the number of cases in Quarter 3 and comprised 15.19% of the world’s share. Brazil was not far behind with 14.78% of the cases. We also observe that China and Italy which were major constituents in Quarter 1 have done fairly well in recovering from COVID-19.</a:t>
            </a:r>
            <a:endParaRPr sz="1800">
              <a:solidFill>
                <a:srgbClr val="FFFFFF"/>
              </a:solidFill>
              <a:latin typeface="Century Gothic"/>
              <a:ea typeface="Century Gothic"/>
              <a:cs typeface="Century Gothic"/>
              <a:sym typeface="Century Gothic"/>
            </a:endParaRPr>
          </a:p>
        </p:txBody>
      </p:sp>
      <p:sp>
        <p:nvSpPr>
          <p:cNvPr id="223" name="Google Shape;223;p28"/>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pic>
        <p:nvPicPr>
          <p:cNvPr id="224" name="Google Shape;224;p28"/>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225" name="Google Shape;225;p28"/>
          <p:cNvSpPr txBox="1"/>
          <p:nvPr/>
        </p:nvSpPr>
        <p:spPr>
          <a:xfrm>
            <a:off x="147050" y="905650"/>
            <a:ext cx="11595600" cy="114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In </a:t>
            </a:r>
            <a:r>
              <a:rPr lang="en-US" sz="1800" b="1">
                <a:solidFill>
                  <a:srgbClr val="FFFFFF"/>
                </a:solidFill>
                <a:latin typeface="Century Gothic"/>
                <a:ea typeface="Century Gothic"/>
                <a:cs typeface="Century Gothic"/>
                <a:sym typeface="Century Gothic"/>
              </a:rPr>
              <a:t>Quarter 3</a:t>
            </a:r>
            <a:r>
              <a:rPr lang="en-US" sz="1800">
                <a:solidFill>
                  <a:srgbClr val="FFFFFF"/>
                </a:solidFill>
                <a:latin typeface="Century Gothic"/>
                <a:ea typeface="Century Gothic"/>
                <a:cs typeface="Century Gothic"/>
                <a:sym typeface="Century Gothic"/>
              </a:rPr>
              <a:t>, U.S. again led in terms of total COVID cases, but the total percentage of cases worldwide decreased to 23.08% from 27.63%.</a:t>
            </a:r>
            <a:endParaRPr sz="1800">
              <a:solidFill>
                <a:srgbClr val="FFFFFF"/>
              </a:solidFill>
              <a:latin typeface="Century Gothic"/>
              <a:ea typeface="Century Gothic"/>
              <a:cs typeface="Century Gothic"/>
              <a:sym typeface="Century Gothic"/>
            </a:endParaRPr>
          </a:p>
          <a:p>
            <a:pPr marL="0" lvl="0" indent="0" algn="l" rtl="0">
              <a:lnSpc>
                <a:spcPct val="107916"/>
              </a:lnSpc>
              <a:spcBef>
                <a:spcPts val="800"/>
              </a:spcBef>
              <a:spcAft>
                <a:spcPts val="0"/>
              </a:spcAft>
              <a:buNone/>
            </a:pPr>
            <a:endParaRPr sz="1800">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pic>
        <p:nvPicPr>
          <p:cNvPr id="226" name="Google Shape;226;p28"/>
          <p:cNvPicPr preferRelativeResize="0"/>
          <p:nvPr/>
        </p:nvPicPr>
        <p:blipFill>
          <a:blip r:embed="rId4">
            <a:alphaModFix/>
          </a:blip>
          <a:stretch>
            <a:fillRect/>
          </a:stretch>
        </p:blipFill>
        <p:spPr>
          <a:xfrm>
            <a:off x="147050" y="1745325"/>
            <a:ext cx="8906525" cy="4967100"/>
          </a:xfrm>
          <a:prstGeom prst="rect">
            <a:avLst/>
          </a:prstGeom>
          <a:noFill/>
          <a:ln>
            <a:noFill/>
          </a:ln>
        </p:spPr>
      </p:pic>
      <p:pic>
        <p:nvPicPr>
          <p:cNvPr id="227" name="Google Shape;227;p28"/>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pic>
        <p:nvPicPr>
          <p:cNvPr id="234" name="Google Shape;234;p29"/>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35" name="Google Shape;235;p29"/>
          <p:cNvPicPr preferRelativeResize="0"/>
          <p:nvPr/>
        </p:nvPicPr>
        <p:blipFill>
          <a:blip r:embed="rId4">
            <a:alphaModFix/>
          </a:blip>
          <a:stretch>
            <a:fillRect/>
          </a:stretch>
        </p:blipFill>
        <p:spPr>
          <a:xfrm>
            <a:off x="1746675" y="207775"/>
            <a:ext cx="10242400" cy="5712100"/>
          </a:xfrm>
          <a:prstGeom prst="rect">
            <a:avLst/>
          </a:prstGeom>
          <a:noFill/>
          <a:ln>
            <a:noFill/>
          </a:ln>
        </p:spPr>
      </p:pic>
      <p:sp>
        <p:nvSpPr>
          <p:cNvPr id="236" name="Google Shape;236;p29"/>
          <p:cNvSpPr txBox="1"/>
          <p:nvPr/>
        </p:nvSpPr>
        <p:spPr>
          <a:xfrm>
            <a:off x="97050" y="2879075"/>
            <a:ext cx="1649700" cy="3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US" sz="1800">
                <a:solidFill>
                  <a:srgbClr val="FFFFFF"/>
                </a:solidFill>
                <a:latin typeface="Century Gothic"/>
                <a:ea typeface="Century Gothic"/>
                <a:cs typeface="Century Gothic"/>
                <a:sym typeface="Century Gothic"/>
              </a:rPr>
              <a:t>In </a:t>
            </a:r>
            <a:r>
              <a:rPr lang="en-US" sz="1800" b="1">
                <a:solidFill>
                  <a:srgbClr val="FFFFFF"/>
                </a:solidFill>
                <a:latin typeface="Century Gothic"/>
                <a:ea typeface="Century Gothic"/>
                <a:cs typeface="Century Gothic"/>
                <a:sym typeface="Century Gothic"/>
              </a:rPr>
              <a:t>Quarter 4</a:t>
            </a:r>
            <a:r>
              <a:rPr lang="en-US" sz="1800">
                <a:solidFill>
                  <a:srgbClr val="FFFFFF"/>
                </a:solidFill>
                <a:latin typeface="Century Gothic"/>
                <a:ea typeface="Century Gothic"/>
                <a:cs typeface="Century Gothic"/>
                <a:sym typeface="Century Gothic"/>
              </a:rPr>
              <a:t>, we observe a decrease in percentage share of COVID cases for U.S. and Brazil but the cases are still  </a:t>
            </a:r>
            <a:endParaRPr sz="1800">
              <a:solidFill>
                <a:srgbClr val="FFFFFF"/>
              </a:solidFill>
              <a:latin typeface="Century Gothic"/>
              <a:ea typeface="Century Gothic"/>
              <a:cs typeface="Century Gothic"/>
              <a:sym typeface="Century Gothic"/>
            </a:endParaRPr>
          </a:p>
        </p:txBody>
      </p:sp>
      <p:sp>
        <p:nvSpPr>
          <p:cNvPr id="237" name="Google Shape;237;p29"/>
          <p:cNvSpPr txBox="1"/>
          <p:nvPr/>
        </p:nvSpPr>
        <p:spPr>
          <a:xfrm>
            <a:off x="97050" y="6065375"/>
            <a:ext cx="11143500" cy="598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US" sz="1800">
                <a:solidFill>
                  <a:srgbClr val="FFFFFF"/>
                </a:solidFill>
                <a:latin typeface="Century Gothic"/>
                <a:ea typeface="Century Gothic"/>
                <a:cs typeface="Century Gothic"/>
                <a:sym typeface="Century Gothic"/>
              </a:rPr>
              <a:t>but the cases are still rising and yet to reach their peak in India with India comprising approximately 17% cases alone worldwide.</a:t>
            </a:r>
            <a:endParaRPr sz="1800">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sz="18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pic>
        <p:nvPicPr>
          <p:cNvPr id="238" name="Google Shape;238;p29"/>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pic>
        <p:nvPicPr>
          <p:cNvPr id="245" name="Google Shape;245;p30"/>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46" name="Google Shape;246;p30"/>
          <p:cNvPicPr preferRelativeResize="0"/>
          <p:nvPr/>
        </p:nvPicPr>
        <p:blipFill>
          <a:blip r:embed="rId4">
            <a:alphaModFix/>
          </a:blip>
          <a:stretch>
            <a:fillRect/>
          </a:stretch>
        </p:blipFill>
        <p:spPr>
          <a:xfrm>
            <a:off x="159225" y="403875"/>
            <a:ext cx="7086951" cy="6050250"/>
          </a:xfrm>
          <a:prstGeom prst="rect">
            <a:avLst/>
          </a:prstGeom>
          <a:noFill/>
          <a:ln>
            <a:noFill/>
          </a:ln>
        </p:spPr>
      </p:pic>
      <p:sp>
        <p:nvSpPr>
          <p:cNvPr id="247" name="Google Shape;247;p30"/>
          <p:cNvSpPr txBox="1"/>
          <p:nvPr/>
        </p:nvSpPr>
        <p:spPr>
          <a:xfrm>
            <a:off x="7165325" y="339600"/>
            <a:ext cx="4383300" cy="6178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These are average number of new cases in </a:t>
            </a:r>
            <a:r>
              <a:rPr lang="en-US" sz="1800" b="1">
                <a:solidFill>
                  <a:srgbClr val="FFFFFF"/>
                </a:solidFill>
                <a:latin typeface="Century Gothic"/>
                <a:ea typeface="Century Gothic"/>
                <a:cs typeface="Century Gothic"/>
                <a:sym typeface="Century Gothic"/>
              </a:rPr>
              <a:t>United States</a:t>
            </a:r>
            <a:r>
              <a:rPr lang="en-US" sz="1800">
                <a:solidFill>
                  <a:srgbClr val="FFFFFF"/>
                </a:solidFill>
                <a:latin typeface="Century Gothic"/>
                <a:ea typeface="Century Gothic"/>
                <a:cs typeface="Century Gothic"/>
                <a:sym typeface="Century Gothic"/>
              </a:rPr>
              <a:t> across different months of 2020 where the first COVID-19 wave starts in March, the peak number of cases are in June with an average of 58000.</a:t>
            </a:r>
            <a:endParaRPr sz="180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After a steep decline in the number of new cases across July and mostly in August, cases again shoot up and second COVID-19 wave with average new cases in October shooting up to 108,672 which is twice the number of peak cases during the first wave. </a:t>
            </a:r>
            <a:endParaRPr sz="180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The number of cases declined in November as data was available till its 15</a:t>
            </a:r>
            <a:r>
              <a:rPr lang="en-US" sz="1800" baseline="30000">
                <a:solidFill>
                  <a:srgbClr val="FFFFFF"/>
                </a:solidFill>
                <a:latin typeface="Century Gothic"/>
                <a:ea typeface="Century Gothic"/>
                <a:cs typeface="Century Gothic"/>
                <a:sym typeface="Century Gothic"/>
              </a:rPr>
              <a:t>th</a:t>
            </a:r>
            <a:r>
              <a:rPr lang="en-US" sz="1800">
                <a:solidFill>
                  <a:srgbClr val="FFFFFF"/>
                </a:solidFill>
                <a:latin typeface="Century Gothic"/>
                <a:ea typeface="Century Gothic"/>
                <a:cs typeface="Century Gothic"/>
                <a:sym typeface="Century Gothic"/>
              </a:rPr>
              <a:t>. The result for this month isn’t reflective to actual results.</a:t>
            </a:r>
            <a:endParaRPr sz="1800">
              <a:solidFill>
                <a:srgbClr val="FFFFFF"/>
              </a:solidFill>
              <a:latin typeface="Century Gothic"/>
              <a:ea typeface="Century Gothic"/>
              <a:cs typeface="Century Gothic"/>
              <a:sym typeface="Century Gothic"/>
            </a:endParaRPr>
          </a:p>
          <a:p>
            <a:pPr marL="0" lvl="0" indent="0" algn="l" rtl="0">
              <a:lnSpc>
                <a:spcPct val="115000"/>
              </a:lnSpc>
              <a:spcBef>
                <a:spcPts val="800"/>
              </a:spcBef>
              <a:spcAft>
                <a:spcPts val="0"/>
              </a:spcAft>
              <a:buNone/>
            </a:pPr>
            <a:endParaRPr sz="1800">
              <a:solidFill>
                <a:srgbClr val="FFFFFF"/>
              </a:solidFill>
              <a:latin typeface="Century Gothic"/>
              <a:ea typeface="Century Gothic"/>
              <a:cs typeface="Century Gothic"/>
              <a:sym typeface="Century Gothic"/>
            </a:endParaRPr>
          </a:p>
        </p:txBody>
      </p:sp>
      <p:pic>
        <p:nvPicPr>
          <p:cNvPr id="248" name="Google Shape;248;p30"/>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pic>
        <p:nvPicPr>
          <p:cNvPr id="255" name="Google Shape;255;p31"/>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56" name="Google Shape;256;p31"/>
          <p:cNvPicPr preferRelativeResize="0"/>
          <p:nvPr/>
        </p:nvPicPr>
        <p:blipFill>
          <a:blip r:embed="rId4">
            <a:alphaModFix/>
          </a:blip>
          <a:stretch>
            <a:fillRect/>
          </a:stretch>
        </p:blipFill>
        <p:spPr>
          <a:xfrm>
            <a:off x="3671500" y="1083525"/>
            <a:ext cx="8317575" cy="4785245"/>
          </a:xfrm>
          <a:prstGeom prst="rect">
            <a:avLst/>
          </a:prstGeom>
          <a:noFill/>
          <a:ln>
            <a:noFill/>
          </a:ln>
        </p:spPr>
      </p:pic>
      <p:sp>
        <p:nvSpPr>
          <p:cNvPr id="257" name="Google Shape;257;p31"/>
          <p:cNvSpPr txBox="1"/>
          <p:nvPr/>
        </p:nvSpPr>
        <p:spPr>
          <a:xfrm>
            <a:off x="501400" y="663150"/>
            <a:ext cx="3040800" cy="59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US" sz="1800">
                <a:solidFill>
                  <a:srgbClr val="FFFFFF"/>
                </a:solidFill>
                <a:latin typeface="Century Gothic"/>
                <a:ea typeface="Century Gothic"/>
                <a:cs typeface="Century Gothic"/>
                <a:sym typeface="Century Gothic"/>
              </a:rPr>
              <a:t>The pie chart shows the distribution of the total COVID-19 cases based on the </a:t>
            </a:r>
            <a:r>
              <a:rPr lang="en-US" sz="1800" b="1">
                <a:solidFill>
                  <a:srgbClr val="FFFFFF"/>
                </a:solidFill>
                <a:latin typeface="Century Gothic"/>
                <a:ea typeface="Century Gothic"/>
                <a:cs typeface="Century Gothic"/>
                <a:sym typeface="Century Gothic"/>
              </a:rPr>
              <a:t>gender</a:t>
            </a:r>
            <a:r>
              <a:rPr lang="en-US" sz="1800">
                <a:solidFill>
                  <a:srgbClr val="FFFFFF"/>
                </a:solidFill>
                <a:latin typeface="Century Gothic"/>
                <a:ea typeface="Century Gothic"/>
                <a:cs typeface="Century Gothic"/>
                <a:sym typeface="Century Gothic"/>
              </a:rPr>
              <a:t>. We observe that while both genders are almost equally likely to suffer from COVID, there is a slightly more possibility for being affected by COVID-19 for males with males comprising about 56% of the total COVID cases and females are slightly less likely to have the disease than the male counterparts. </a:t>
            </a:r>
            <a:endParaRPr sz="1800">
              <a:solidFill>
                <a:srgbClr val="FFFFFF"/>
              </a:solidFill>
              <a:latin typeface="Century Gothic"/>
              <a:ea typeface="Century Gothic"/>
              <a:cs typeface="Century Gothic"/>
              <a:sym typeface="Century Gothic"/>
            </a:endParaRPr>
          </a:p>
        </p:txBody>
      </p:sp>
      <p:pic>
        <p:nvPicPr>
          <p:cNvPr id="258" name="Google Shape;258;p31"/>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pic>
        <p:nvPicPr>
          <p:cNvPr id="265" name="Google Shape;265;p32"/>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66" name="Google Shape;266;p32"/>
          <p:cNvPicPr preferRelativeResize="0"/>
          <p:nvPr/>
        </p:nvPicPr>
        <p:blipFill>
          <a:blip r:embed="rId4">
            <a:alphaModFix/>
          </a:blip>
          <a:stretch>
            <a:fillRect/>
          </a:stretch>
        </p:blipFill>
        <p:spPr>
          <a:xfrm>
            <a:off x="443725" y="101975"/>
            <a:ext cx="5597049" cy="6654050"/>
          </a:xfrm>
          <a:prstGeom prst="rect">
            <a:avLst/>
          </a:prstGeom>
          <a:noFill/>
          <a:ln>
            <a:noFill/>
          </a:ln>
        </p:spPr>
      </p:pic>
      <p:sp>
        <p:nvSpPr>
          <p:cNvPr id="267" name="Google Shape;267;p32"/>
          <p:cNvSpPr txBox="1"/>
          <p:nvPr/>
        </p:nvSpPr>
        <p:spPr>
          <a:xfrm>
            <a:off x="6171225" y="294300"/>
            <a:ext cx="5052000" cy="6269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This is a stacked bar chart depicting the different outcomes or present conditions of the people who were/are affected by COVID-19. </a:t>
            </a:r>
            <a:endParaRPr sz="180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We have also grouped the data based on the </a:t>
            </a:r>
            <a:r>
              <a:rPr lang="en-US" sz="1800" b="1">
                <a:solidFill>
                  <a:srgbClr val="FFFFFF"/>
                </a:solidFill>
                <a:latin typeface="Century Gothic"/>
                <a:ea typeface="Century Gothic"/>
                <a:cs typeface="Century Gothic"/>
                <a:sym typeface="Century Gothic"/>
              </a:rPr>
              <a:t>ages</a:t>
            </a:r>
            <a:r>
              <a:rPr lang="en-US" sz="1800">
                <a:solidFill>
                  <a:srgbClr val="FFFFFF"/>
                </a:solidFill>
                <a:latin typeface="Century Gothic"/>
                <a:ea typeface="Century Gothic"/>
                <a:cs typeface="Century Gothic"/>
                <a:sym typeface="Century Gothic"/>
              </a:rPr>
              <a:t> with 4 distinct age groups. We observe that the age groups 20-40 and 40-60 are the most sensitive ages to be infected with COVID-19. </a:t>
            </a:r>
            <a:endParaRPr sz="180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These age groups contains people who are either stable or have been discharged showing a low mortality rate as compared to the age group 60+. This age group consisting of elderly people with low immunities has about one-third of the people infected in it who died after being infected, showing  a high mortality rate.</a:t>
            </a:r>
            <a:endParaRPr sz="1800">
              <a:solidFill>
                <a:srgbClr val="FFFFFF"/>
              </a:solidFill>
              <a:latin typeface="Century Gothic"/>
              <a:ea typeface="Century Gothic"/>
              <a:cs typeface="Century Gothic"/>
              <a:sym typeface="Century Gothic"/>
            </a:endParaRPr>
          </a:p>
          <a:p>
            <a:pPr marL="457200" lvl="0" indent="-317500" algn="l" rtl="0">
              <a:spcBef>
                <a:spcPts val="0"/>
              </a:spcBef>
              <a:spcAft>
                <a:spcPts val="0"/>
              </a:spcAft>
              <a:buSzPts val="1400"/>
              <a:buChar char="●"/>
            </a:pPr>
            <a:endParaRPr/>
          </a:p>
        </p:txBody>
      </p:sp>
      <p:pic>
        <p:nvPicPr>
          <p:cNvPr id="268" name="Google Shape;268;p32"/>
          <p:cNvPicPr preferRelativeResize="0"/>
          <p:nvPr/>
        </p:nvPicPr>
        <p:blipFill>
          <a:blip r:embed="rId5">
            <a:alphaModFix/>
          </a:blip>
          <a:stretch>
            <a:fillRect/>
          </a:stretch>
        </p:blipFill>
        <p:spPr>
          <a:xfrm>
            <a:off x="11353675" y="0"/>
            <a:ext cx="835150" cy="89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pic>
        <p:nvPicPr>
          <p:cNvPr id="275" name="Google Shape;275;p33"/>
          <p:cNvPicPr preferRelativeResize="0"/>
          <p:nvPr/>
        </p:nvPicPr>
        <p:blipFill>
          <a:blip r:embed="rId3">
            <a:alphaModFix/>
          </a:blip>
          <a:stretch>
            <a:fillRect/>
          </a:stretch>
        </p:blipFill>
        <p:spPr>
          <a:xfrm>
            <a:off x="11167975" y="0"/>
            <a:ext cx="1020850" cy="1094351"/>
          </a:xfrm>
          <a:prstGeom prst="rect">
            <a:avLst/>
          </a:prstGeom>
          <a:noFill/>
          <a:ln>
            <a:noFill/>
          </a:ln>
        </p:spPr>
      </p:pic>
      <p:pic>
        <p:nvPicPr>
          <p:cNvPr id="276" name="Google Shape;276;p33"/>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277" name="Google Shape;277;p33"/>
          <p:cNvSpPr txBox="1"/>
          <p:nvPr/>
        </p:nvSpPr>
        <p:spPr>
          <a:xfrm>
            <a:off x="3384300" y="152225"/>
            <a:ext cx="2104800" cy="7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Century Gothic"/>
              <a:ea typeface="Century Gothic"/>
              <a:cs typeface="Century Gothic"/>
              <a:sym typeface="Century Gothic"/>
            </a:endParaRPr>
          </a:p>
        </p:txBody>
      </p:sp>
      <p:sp>
        <p:nvSpPr>
          <p:cNvPr id="278" name="Google Shape;278;p33"/>
          <p:cNvSpPr txBox="1"/>
          <p:nvPr/>
        </p:nvSpPr>
        <p:spPr>
          <a:xfrm>
            <a:off x="2395325" y="152225"/>
            <a:ext cx="10263900" cy="1183500"/>
          </a:xfrm>
          <a:prstGeom prst="rect">
            <a:avLst/>
          </a:prstGeom>
          <a:noFill/>
          <a:ln>
            <a:noFill/>
          </a:ln>
        </p:spPr>
        <p:txBody>
          <a:bodyPr spcFirstLastPara="1" wrap="square" lIns="91425" tIns="91425" rIns="91425" bIns="91425" anchor="t" anchorCtr="0">
            <a:noAutofit/>
          </a:bodyPr>
          <a:lstStyle/>
          <a:p>
            <a:pPr marL="0" marR="1473200" lvl="0" indent="0" algn="l" rtl="0">
              <a:lnSpc>
                <a:spcPct val="200000"/>
              </a:lnSpc>
              <a:spcBef>
                <a:spcPts val="2000"/>
              </a:spcBef>
              <a:spcAft>
                <a:spcPts val="400"/>
              </a:spcAft>
              <a:buNone/>
            </a:pPr>
            <a:r>
              <a:rPr lang="en-US" sz="3600" b="1">
                <a:solidFill>
                  <a:srgbClr val="FFFFFF"/>
                </a:solidFill>
                <a:latin typeface="Century Gothic"/>
                <a:ea typeface="Century Gothic"/>
                <a:cs typeface="Century Gothic"/>
                <a:sym typeface="Century Gothic"/>
              </a:rPr>
              <a:t> </a:t>
            </a:r>
            <a:r>
              <a:rPr lang="en-US" sz="3600" b="1">
                <a:solidFill>
                  <a:schemeClr val="dk1"/>
                </a:solidFill>
                <a:latin typeface="Century Gothic"/>
                <a:ea typeface="Century Gothic"/>
                <a:cs typeface="Century Gothic"/>
                <a:sym typeface="Century Gothic"/>
              </a:rPr>
              <a:t>Model</a:t>
            </a:r>
            <a:r>
              <a:rPr lang="en-US" sz="3600" b="1">
                <a:solidFill>
                  <a:srgbClr val="FFFFFF"/>
                </a:solidFill>
                <a:latin typeface="Century Gothic"/>
                <a:ea typeface="Century Gothic"/>
                <a:cs typeface="Century Gothic"/>
                <a:sym typeface="Century Gothic"/>
              </a:rPr>
              <a:t>: K-Means Clustering Algorithm</a:t>
            </a:r>
            <a:endParaRPr sz="3600">
              <a:solidFill>
                <a:srgbClr val="FFFFFF"/>
              </a:solidFill>
              <a:latin typeface="Century Gothic"/>
              <a:ea typeface="Century Gothic"/>
              <a:cs typeface="Century Gothic"/>
              <a:sym typeface="Century Gothic"/>
            </a:endParaRPr>
          </a:p>
        </p:txBody>
      </p:sp>
      <p:sp>
        <p:nvSpPr>
          <p:cNvPr id="279" name="Google Shape;279;p33"/>
          <p:cNvSpPr txBox="1"/>
          <p:nvPr/>
        </p:nvSpPr>
        <p:spPr>
          <a:xfrm>
            <a:off x="1425775" y="1440025"/>
            <a:ext cx="9567000" cy="118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The following elbow graphs for the World Dataset and the US dataset:</a:t>
            </a:r>
            <a:endParaRPr sz="18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366275" y="2018908"/>
            <a:ext cx="5408150" cy="4225100"/>
          </a:xfrm>
          <a:prstGeom prst="rect">
            <a:avLst/>
          </a:prstGeom>
          <a:noFill/>
          <a:ln w="12700" cap="flat" cmpd="sng">
            <a:solidFill>
              <a:srgbClr val="000000"/>
            </a:solidFill>
            <a:prstDash val="solid"/>
            <a:miter lim="8000"/>
            <a:headEnd type="none" w="sm" len="sm"/>
            <a:tailEnd type="none" w="sm" len="sm"/>
          </a:ln>
        </p:spPr>
      </p:pic>
      <p:pic>
        <p:nvPicPr>
          <p:cNvPr id="281" name="Google Shape;281;p33"/>
          <p:cNvPicPr preferRelativeResize="0"/>
          <p:nvPr/>
        </p:nvPicPr>
        <p:blipFill>
          <a:blip r:embed="rId6">
            <a:alphaModFix/>
          </a:blip>
          <a:stretch>
            <a:fillRect/>
          </a:stretch>
        </p:blipFill>
        <p:spPr>
          <a:xfrm>
            <a:off x="6270250" y="2090200"/>
            <a:ext cx="5563700" cy="4158912"/>
          </a:xfrm>
          <a:prstGeom prst="rect">
            <a:avLst/>
          </a:prstGeom>
          <a:noFill/>
          <a:ln w="12700" cap="flat" cmpd="sng">
            <a:solidFill>
              <a:srgbClr val="000000"/>
            </a:solidFill>
            <a:prstDash val="solid"/>
            <a:miter lim="8000"/>
            <a:headEnd type="none" w="sm" len="sm"/>
            <a:tailEnd type="none" w="sm" len="sm"/>
          </a:ln>
        </p:spPr>
      </p:pic>
      <p:sp>
        <p:nvSpPr>
          <p:cNvPr id="282" name="Google Shape;282;p33"/>
          <p:cNvSpPr txBox="1"/>
          <p:nvPr/>
        </p:nvSpPr>
        <p:spPr>
          <a:xfrm>
            <a:off x="253000" y="6249100"/>
            <a:ext cx="11253000" cy="525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900" b="1">
                <a:solidFill>
                  <a:srgbClr val="FFFFFF"/>
                </a:solidFill>
                <a:latin typeface="Century Gothic"/>
                <a:ea typeface="Century Gothic"/>
                <a:cs typeface="Century Gothic"/>
                <a:sym typeface="Century Gothic"/>
              </a:rPr>
              <a:t> </a:t>
            </a:r>
            <a:r>
              <a:rPr lang="en-US" sz="1900" b="1" i="1">
                <a:solidFill>
                  <a:srgbClr val="FFFFFF"/>
                </a:solidFill>
                <a:latin typeface="Century Gothic"/>
                <a:ea typeface="Century Gothic"/>
                <a:cs typeface="Century Gothic"/>
                <a:sym typeface="Century Gothic"/>
              </a:rPr>
              <a:t> World Dataset                               	 	                       		USA Dataset</a:t>
            </a:r>
            <a:endParaRPr sz="1900" b="1" i="1">
              <a:solidFill>
                <a:srgbClr val="FFFFFF"/>
              </a:solidFill>
              <a:latin typeface="Century Gothic"/>
              <a:ea typeface="Century Gothic"/>
              <a:cs typeface="Century Gothic"/>
              <a:sym typeface="Century Gothic"/>
            </a:endParaRPr>
          </a:p>
        </p:txBody>
      </p:sp>
      <p:grpSp>
        <p:nvGrpSpPr>
          <p:cNvPr id="283" name="Google Shape;283;p33"/>
          <p:cNvGrpSpPr/>
          <p:nvPr/>
        </p:nvGrpSpPr>
        <p:grpSpPr>
          <a:xfrm>
            <a:off x="1751965" y="315032"/>
            <a:ext cx="702431" cy="627087"/>
            <a:chOff x="5305425" y="2638424"/>
            <a:chExt cx="1579563" cy="1577975"/>
          </a:xfrm>
        </p:grpSpPr>
        <p:sp>
          <p:nvSpPr>
            <p:cNvPr id="284" name="Google Shape;284;p33"/>
            <p:cNvSpPr/>
            <p:nvPr/>
          </p:nvSpPr>
          <p:spPr>
            <a:xfrm>
              <a:off x="5305425" y="2638424"/>
              <a:ext cx="1579563" cy="1577975"/>
            </a:xfrm>
            <a:custGeom>
              <a:avLst/>
              <a:gdLst/>
              <a:ahLst/>
              <a:cxnLst/>
              <a:rect l="l" t="t" r="r" b="b"/>
              <a:pathLst>
                <a:path w="421" h="421" extrusionOk="0">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85" name="Google Shape;285;p33"/>
            <p:cNvSpPr/>
            <p:nvPr/>
          </p:nvSpPr>
          <p:spPr>
            <a:xfrm>
              <a:off x="5602288" y="2933700"/>
              <a:ext cx="985838" cy="985838"/>
            </a:xfrm>
            <a:custGeom>
              <a:avLst/>
              <a:gdLst/>
              <a:ahLst/>
              <a:cxnLst/>
              <a:rect l="l" t="t" r="r" b="b"/>
              <a:pathLst>
                <a:path w="263" h="263" extrusionOk="0">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pic>
        <p:nvPicPr>
          <p:cNvPr id="292" name="Google Shape;292;p34"/>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293" name="Google Shape;293;p34"/>
          <p:cNvPicPr preferRelativeResize="0"/>
          <p:nvPr/>
        </p:nvPicPr>
        <p:blipFill rotWithShape="1">
          <a:blip r:embed="rId4">
            <a:alphaModFix/>
          </a:blip>
          <a:srcRect l="11205"/>
          <a:stretch/>
        </p:blipFill>
        <p:spPr>
          <a:xfrm>
            <a:off x="1335800" y="1022300"/>
            <a:ext cx="3277054" cy="5267775"/>
          </a:xfrm>
          <a:prstGeom prst="rect">
            <a:avLst/>
          </a:prstGeom>
          <a:noFill/>
          <a:ln w="12700" cap="flat" cmpd="sng">
            <a:solidFill>
              <a:srgbClr val="000000"/>
            </a:solidFill>
            <a:prstDash val="solid"/>
            <a:miter lim="8000"/>
            <a:headEnd type="none" w="sm" len="sm"/>
            <a:tailEnd type="none" w="sm" len="sm"/>
          </a:ln>
        </p:spPr>
      </p:pic>
      <p:pic>
        <p:nvPicPr>
          <p:cNvPr id="294" name="Google Shape;294;p34"/>
          <p:cNvPicPr preferRelativeResize="0"/>
          <p:nvPr/>
        </p:nvPicPr>
        <p:blipFill rotWithShape="1">
          <a:blip r:embed="rId5">
            <a:alphaModFix/>
          </a:blip>
          <a:srcRect b="16457"/>
          <a:stretch/>
        </p:blipFill>
        <p:spPr>
          <a:xfrm>
            <a:off x="6845900" y="1015912"/>
            <a:ext cx="3277050" cy="5280561"/>
          </a:xfrm>
          <a:prstGeom prst="rect">
            <a:avLst/>
          </a:prstGeom>
          <a:noFill/>
          <a:ln w="12700" cap="flat" cmpd="sng">
            <a:solidFill>
              <a:srgbClr val="000000"/>
            </a:solidFill>
            <a:prstDash val="solid"/>
            <a:miter lim="8000"/>
            <a:headEnd type="none" w="sm" len="sm"/>
            <a:tailEnd type="none" w="sm" len="sm"/>
          </a:ln>
        </p:spPr>
      </p:pic>
      <p:sp>
        <p:nvSpPr>
          <p:cNvPr id="295" name="Google Shape;295;p34"/>
          <p:cNvSpPr txBox="1"/>
          <p:nvPr/>
        </p:nvSpPr>
        <p:spPr>
          <a:xfrm>
            <a:off x="1396963" y="396775"/>
            <a:ext cx="9195300" cy="50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Silhouette Scores obtained for the World Dataset and the US dataset:</a:t>
            </a:r>
            <a:endParaRPr sz="1800">
              <a:solidFill>
                <a:srgbClr val="FFFFFF"/>
              </a:solidFill>
              <a:latin typeface="Century Gothic"/>
              <a:ea typeface="Century Gothic"/>
              <a:cs typeface="Century Gothic"/>
              <a:sym typeface="Century Gothic"/>
            </a:endParaRPr>
          </a:p>
        </p:txBody>
      </p:sp>
      <p:sp>
        <p:nvSpPr>
          <p:cNvPr id="296" name="Google Shape;296;p34"/>
          <p:cNvSpPr txBox="1"/>
          <p:nvPr/>
        </p:nvSpPr>
        <p:spPr>
          <a:xfrm>
            <a:off x="1079150" y="6296475"/>
            <a:ext cx="9043800" cy="3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solidFill>
                  <a:srgbClr val="FFFFFF"/>
                </a:solidFill>
                <a:latin typeface="Century Gothic"/>
                <a:ea typeface="Century Gothic"/>
                <a:cs typeface="Century Gothic"/>
                <a:sym typeface="Century Gothic"/>
              </a:rPr>
              <a:t>             </a:t>
            </a:r>
            <a:r>
              <a:rPr lang="en-US" sz="1800" b="1" i="1">
                <a:solidFill>
                  <a:srgbClr val="FFFFFF"/>
                </a:solidFill>
                <a:latin typeface="Century Gothic"/>
                <a:ea typeface="Century Gothic"/>
                <a:cs typeface="Century Gothic"/>
                <a:sym typeface="Century Gothic"/>
              </a:rPr>
              <a:t>  World Dataset                        		 	                             USA Dataset</a:t>
            </a:r>
            <a:endParaRPr sz="1800" b="1" i="1">
              <a:solidFill>
                <a:srgbClr val="FFFFFF"/>
              </a:solidFill>
              <a:latin typeface="Century Gothic"/>
              <a:ea typeface="Century Gothic"/>
              <a:cs typeface="Century Gothic"/>
              <a:sym typeface="Century Gothic"/>
            </a:endParaRPr>
          </a:p>
        </p:txBody>
      </p:sp>
      <p:pic>
        <p:nvPicPr>
          <p:cNvPr id="297" name="Google Shape;297;p34"/>
          <p:cNvPicPr preferRelativeResize="0"/>
          <p:nvPr/>
        </p:nvPicPr>
        <p:blipFill>
          <a:blip r:embed="rId6">
            <a:alphaModFix/>
          </a:blip>
          <a:stretch>
            <a:fillRect/>
          </a:stretch>
        </p:blipFill>
        <p:spPr>
          <a:xfrm>
            <a:off x="11353675" y="0"/>
            <a:ext cx="835150" cy="89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5"/>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304" name="Google Shape;304;p35"/>
          <p:cNvSpPr txBox="1">
            <a:spLocks noGrp="1"/>
          </p:cNvSpPr>
          <p:nvPr>
            <p:ph type="title"/>
          </p:nvPr>
        </p:nvSpPr>
        <p:spPr>
          <a:xfrm>
            <a:off x="5523655" y="167529"/>
            <a:ext cx="9735300" cy="5358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r>
              <a:rPr lang="en-US" sz="3600">
                <a:latin typeface="Century Gothic"/>
                <a:ea typeface="Century Gothic"/>
                <a:cs typeface="Century Gothic"/>
                <a:sym typeface="Century Gothic"/>
              </a:rPr>
              <a:t>Impact of Scale Analysis</a:t>
            </a: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p:txBody>
      </p:sp>
      <p:pic>
        <p:nvPicPr>
          <p:cNvPr id="305" name="Google Shape;305;p35"/>
          <p:cNvPicPr preferRelativeResize="0"/>
          <p:nvPr/>
        </p:nvPicPr>
        <p:blipFill>
          <a:blip r:embed="rId3">
            <a:alphaModFix/>
          </a:blip>
          <a:stretch>
            <a:fillRect/>
          </a:stretch>
        </p:blipFill>
        <p:spPr>
          <a:xfrm>
            <a:off x="11181575" y="0"/>
            <a:ext cx="1007250" cy="1079775"/>
          </a:xfrm>
          <a:prstGeom prst="rect">
            <a:avLst/>
          </a:prstGeom>
          <a:noFill/>
          <a:ln>
            <a:noFill/>
          </a:ln>
        </p:spPr>
      </p:pic>
      <p:pic>
        <p:nvPicPr>
          <p:cNvPr id="306" name="Google Shape;306;p35"/>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307" name="Google Shape;307;p35"/>
          <p:cNvPicPr preferRelativeResize="0"/>
          <p:nvPr/>
        </p:nvPicPr>
        <p:blipFill rotWithShape="1">
          <a:blip r:embed="rId5">
            <a:alphaModFix/>
          </a:blip>
          <a:srcRect r="48767"/>
          <a:stretch/>
        </p:blipFill>
        <p:spPr>
          <a:xfrm>
            <a:off x="5888975" y="1739200"/>
            <a:ext cx="5885950" cy="1988475"/>
          </a:xfrm>
          <a:prstGeom prst="rect">
            <a:avLst/>
          </a:prstGeom>
          <a:noFill/>
          <a:ln>
            <a:noFill/>
          </a:ln>
        </p:spPr>
      </p:pic>
      <p:pic>
        <p:nvPicPr>
          <p:cNvPr id="308" name="Google Shape;308;p35"/>
          <p:cNvPicPr preferRelativeResize="0"/>
          <p:nvPr/>
        </p:nvPicPr>
        <p:blipFill rotWithShape="1">
          <a:blip r:embed="rId6">
            <a:alphaModFix/>
          </a:blip>
          <a:srcRect l="-269" r="51281"/>
          <a:stretch/>
        </p:blipFill>
        <p:spPr>
          <a:xfrm>
            <a:off x="5726816" y="4688175"/>
            <a:ext cx="6048109" cy="1760825"/>
          </a:xfrm>
          <a:prstGeom prst="rect">
            <a:avLst/>
          </a:prstGeom>
          <a:noFill/>
          <a:ln>
            <a:noFill/>
          </a:ln>
        </p:spPr>
      </p:pic>
      <p:sp>
        <p:nvSpPr>
          <p:cNvPr id="309" name="Google Shape;309;p35"/>
          <p:cNvSpPr/>
          <p:nvPr/>
        </p:nvSpPr>
        <p:spPr>
          <a:xfrm>
            <a:off x="8597121" y="3864613"/>
            <a:ext cx="307500" cy="760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p:nvPr/>
        </p:nvSpPr>
        <p:spPr>
          <a:xfrm>
            <a:off x="213050" y="2008700"/>
            <a:ext cx="5310600" cy="417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first measurement of performance we tested was time performance (Based on simple execution of k-mean based on the chosen k values)</a:t>
            </a:r>
            <a:endParaRPr sz="180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first time we ran the model was on a Docker container in a Jupyter notebook in PySpark on a local Windows computer. This took 33 seconds</a:t>
            </a:r>
            <a:endParaRPr sz="180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We switched to the AWS ec2 service, opting for a Linux virtual machine with a higher memory capacity. The model ran in 18.2 seconds.</a:t>
            </a:r>
            <a:endParaRPr sz="180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311" name="Google Shape;311;p35"/>
          <p:cNvSpPr txBox="1"/>
          <p:nvPr/>
        </p:nvSpPr>
        <p:spPr>
          <a:xfrm>
            <a:off x="417125" y="1197400"/>
            <a:ext cx="53097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a:solidFill>
                  <a:srgbClr val="FFFFFF"/>
                </a:solidFill>
                <a:latin typeface="Century Gothic"/>
                <a:ea typeface="Century Gothic"/>
                <a:cs typeface="Century Gothic"/>
                <a:sym typeface="Century Gothic"/>
              </a:rPr>
              <a:t>Based on time and parallel computation:</a:t>
            </a:r>
            <a:endParaRPr sz="1800" b="1">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pic>
        <p:nvPicPr>
          <p:cNvPr id="312" name="Google Shape;312;p35"/>
          <p:cNvPicPr preferRelativeResize="0"/>
          <p:nvPr/>
        </p:nvPicPr>
        <p:blipFill>
          <a:blip r:embed="rId7">
            <a:alphaModFix/>
          </a:blip>
          <a:stretch>
            <a:fillRect/>
          </a:stretch>
        </p:blipFill>
        <p:spPr>
          <a:xfrm>
            <a:off x="4888250" y="222194"/>
            <a:ext cx="635400" cy="635400"/>
          </a:xfrm>
          <a:prstGeom prst="rect">
            <a:avLst/>
          </a:prstGeom>
          <a:noFill/>
          <a:ln>
            <a:noFill/>
          </a:ln>
          <a:effectLst>
            <a:outerShdw blurRad="57150" dist="19050" dir="5400000" algn="bl" rotWithShape="0">
              <a:srgbClr val="2D3B45">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0" y="0"/>
            <a:ext cx="12188825" cy="6856214"/>
          </a:xfrm>
          <a:prstGeom prst="rect">
            <a:avLst/>
          </a:prstGeom>
          <a:noFill/>
          <a:ln>
            <a:noFill/>
          </a:ln>
        </p:spPr>
      </p:pic>
      <p:sp>
        <p:nvSpPr>
          <p:cNvPr id="96" name="Google Shape;96;p17"/>
          <p:cNvSpPr txBox="1"/>
          <p:nvPr/>
        </p:nvSpPr>
        <p:spPr>
          <a:xfrm>
            <a:off x="5778225" y="3064225"/>
            <a:ext cx="4100100" cy="496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7"/>
          <p:cNvSpPr txBox="1"/>
          <p:nvPr/>
        </p:nvSpPr>
        <p:spPr>
          <a:xfrm>
            <a:off x="5690525" y="3064225"/>
            <a:ext cx="4173300" cy="496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1900" b="1">
                <a:solidFill>
                  <a:srgbClr val="FFFFFF"/>
                </a:solidFill>
              </a:rPr>
              <a:t>BIA 678 A - Big Data Technologies</a:t>
            </a:r>
            <a:endParaRPr sz="1900" b="1">
              <a:solidFill>
                <a:srgbClr val="FFFFFF"/>
              </a:solidFill>
              <a:latin typeface="Calibri"/>
              <a:ea typeface="Calibri"/>
              <a:cs typeface="Calibri"/>
              <a:sym typeface="Calibri"/>
            </a:endParaRPr>
          </a:p>
        </p:txBody>
      </p:sp>
      <p:sp>
        <p:nvSpPr>
          <p:cNvPr id="98" name="Google Shape;98;p17"/>
          <p:cNvSpPr txBox="1"/>
          <p:nvPr/>
        </p:nvSpPr>
        <p:spPr>
          <a:xfrm>
            <a:off x="6347275" y="4056400"/>
            <a:ext cx="4596300" cy="496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2000" b="1">
                <a:solidFill>
                  <a:srgbClr val="FFFFFF"/>
                </a:solidFill>
                <a:latin typeface="Calibri"/>
                <a:ea typeface="Calibri"/>
                <a:cs typeface="Calibri"/>
                <a:sym typeface="Calibri"/>
              </a:rPr>
              <a:t>Under the guidance of Dr. David Belanger</a:t>
            </a:r>
            <a:endParaRPr sz="2000" b="1">
              <a:solidFill>
                <a:srgbClr val="FFFFFF"/>
              </a:solidFill>
              <a:latin typeface="Calibri"/>
              <a:ea typeface="Calibri"/>
              <a:cs typeface="Calibri"/>
              <a:sym typeface="Calibri"/>
            </a:endParaRPr>
          </a:p>
        </p:txBody>
      </p:sp>
      <p:pic>
        <p:nvPicPr>
          <p:cNvPr id="99" name="Google Shape;99;p17"/>
          <p:cNvPicPr preferRelativeResize="0"/>
          <p:nvPr/>
        </p:nvPicPr>
        <p:blipFill>
          <a:blip r:embed="rId4">
            <a:alphaModFix/>
          </a:blip>
          <a:stretch>
            <a:fillRect/>
          </a:stretch>
        </p:blipFill>
        <p:spPr>
          <a:xfrm>
            <a:off x="11140725" y="0"/>
            <a:ext cx="1048100" cy="1123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6"/>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319" name="Google Shape;319;p36"/>
          <p:cNvSpPr txBox="1">
            <a:spLocks noGrp="1"/>
          </p:cNvSpPr>
          <p:nvPr>
            <p:ph type="body" idx="1"/>
          </p:nvPr>
        </p:nvSpPr>
        <p:spPr>
          <a:xfrm>
            <a:off x="73326" y="513275"/>
            <a:ext cx="5688300" cy="5307000"/>
          </a:xfrm>
          <a:prstGeom prst="rect">
            <a:avLst/>
          </a:prstGeom>
        </p:spPr>
        <p:txBody>
          <a:bodyPr spcFirstLastPara="1" wrap="square" lIns="121875" tIns="121875" rIns="121875" bIns="121875" anchor="t" anchorCtr="0">
            <a:noAutofit/>
          </a:bodyPr>
          <a:lstStyle/>
          <a:p>
            <a:pPr marL="457200" lvl="0" indent="-342900" algn="l" rtl="0">
              <a:spcBef>
                <a:spcPts val="0"/>
              </a:spcBef>
              <a:spcAft>
                <a:spcPts val="0"/>
              </a:spcAft>
              <a:buSzPts val="1800"/>
              <a:buFont typeface="Century Gothic"/>
              <a:buChar char="•"/>
            </a:pPr>
            <a:r>
              <a:rPr lang="en-US" sz="1800">
                <a:latin typeface="Century Gothic"/>
                <a:ea typeface="Century Gothic"/>
                <a:cs typeface="Century Gothic"/>
                <a:sym typeface="Century Gothic"/>
              </a:rPr>
              <a:t>Using a machine with higher memory, bandwidth, and CPU core improved the time performance of the model and had an overall increase in the quality of analysis. </a:t>
            </a: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For time and parallel computation, we checked the performance of Local Machine based Jupyter Notebook with AWS EMR running  on clusters size of 3 (1 master and two nodes)</a:t>
            </a:r>
            <a:endParaRPr sz="1800">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This comparison is based on the computation of the Silhouette scores  for different values of k (2,20) on the two datasets</a:t>
            </a:r>
            <a:endParaRPr sz="1800">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We tried to show the substantial difference in the speed based on a single machine and parallel machines</a:t>
            </a:r>
            <a:endParaRPr sz="1800">
              <a:latin typeface="Century Gothic"/>
              <a:ea typeface="Century Gothic"/>
              <a:cs typeface="Century Gothic"/>
              <a:sym typeface="Century Gothic"/>
            </a:endParaRPr>
          </a:p>
        </p:txBody>
      </p:sp>
      <p:sp>
        <p:nvSpPr>
          <p:cNvPr id="320" name="Google Shape;320;p36"/>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pic>
        <p:nvPicPr>
          <p:cNvPr id="321" name="Google Shape;321;p36"/>
          <p:cNvPicPr preferRelativeResize="0"/>
          <p:nvPr/>
        </p:nvPicPr>
        <p:blipFill>
          <a:blip r:embed="rId4">
            <a:alphaModFix/>
          </a:blip>
          <a:stretch>
            <a:fillRect/>
          </a:stretch>
        </p:blipFill>
        <p:spPr>
          <a:xfrm>
            <a:off x="11181575" y="0"/>
            <a:ext cx="1007250" cy="1079775"/>
          </a:xfrm>
          <a:prstGeom prst="rect">
            <a:avLst/>
          </a:prstGeom>
          <a:noFill/>
          <a:ln>
            <a:noFill/>
          </a:ln>
        </p:spPr>
      </p:pic>
      <p:graphicFrame>
        <p:nvGraphicFramePr>
          <p:cNvPr id="322" name="Google Shape;322;p36"/>
          <p:cNvGraphicFramePr/>
          <p:nvPr/>
        </p:nvGraphicFramePr>
        <p:xfrm>
          <a:off x="5999313" y="1932550"/>
          <a:ext cx="3000000" cy="3000000"/>
        </p:xfrm>
        <a:graphic>
          <a:graphicData uri="http://schemas.openxmlformats.org/drawingml/2006/table">
            <a:tbl>
              <a:tblPr>
                <a:noFill/>
                <a:tableStyleId>{290B0B50-80E6-4A54-A622-BF2737B6BB7D}</a:tableStyleId>
              </a:tblPr>
              <a:tblGrid>
                <a:gridCol w="1896125">
                  <a:extLst>
                    <a:ext uri="{9D8B030D-6E8A-4147-A177-3AD203B41FA5}">
                      <a16:colId xmlns:a16="http://schemas.microsoft.com/office/drawing/2014/main" val="20000"/>
                    </a:ext>
                  </a:extLst>
                </a:gridCol>
                <a:gridCol w="1896125">
                  <a:extLst>
                    <a:ext uri="{9D8B030D-6E8A-4147-A177-3AD203B41FA5}">
                      <a16:colId xmlns:a16="http://schemas.microsoft.com/office/drawing/2014/main" val="20001"/>
                    </a:ext>
                  </a:extLst>
                </a:gridCol>
                <a:gridCol w="1896125">
                  <a:extLst>
                    <a:ext uri="{9D8B030D-6E8A-4147-A177-3AD203B41FA5}">
                      <a16:colId xmlns:a16="http://schemas.microsoft.com/office/drawing/2014/main" val="20002"/>
                    </a:ext>
                  </a:extLst>
                </a:gridCol>
              </a:tblGrid>
              <a:tr h="2412400">
                <a:tc>
                  <a:txBody>
                    <a:bodyPr/>
                    <a:lstStyle/>
                    <a:p>
                      <a:pPr marL="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Time taken for computing Silhouette scores ( k in range (2,20)</a:t>
                      </a:r>
                      <a:endParaRPr sz="1800" b="1" i="1">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Local Machine</a:t>
                      </a:r>
                      <a:endParaRPr sz="1800" b="1"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800" b="1"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(sec)</a:t>
                      </a:r>
                      <a:endParaRPr sz="1800" b="1" i="1">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AWS EMR (cluster of 3)</a:t>
                      </a:r>
                      <a:endParaRPr sz="1800" b="1"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800" b="1"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(sec)</a:t>
                      </a:r>
                      <a:endParaRPr sz="1800" b="1" i="1">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9425">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World Dataset </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723.32</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55.96</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425">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USA Dataset</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702.48</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27</a:t>
                      </a:r>
                      <a:endParaRPr sz="1600">
                        <a:solidFill>
                          <a:schemeClr val="dk1"/>
                        </a:solidFill>
                        <a:latin typeface="Century Gothic"/>
                        <a:ea typeface="Century Gothic"/>
                        <a:cs typeface="Century Gothic"/>
                        <a:sym typeface="Century Gothic"/>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21</a:t>
            </a:fld>
            <a:endParaRPr/>
          </a:p>
        </p:txBody>
      </p:sp>
      <p:pic>
        <p:nvPicPr>
          <p:cNvPr id="329" name="Google Shape;329;p37"/>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330" name="Google Shape;330;p37"/>
          <p:cNvSpPr txBox="1"/>
          <p:nvPr/>
        </p:nvSpPr>
        <p:spPr>
          <a:xfrm>
            <a:off x="6316075" y="705750"/>
            <a:ext cx="5673000" cy="544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Our major comparison metric over here was the value of the Silhouette scores. This score compares how well the elements of clusters are classified and we compare the performance for this on a local single machine with the scores given by AWS EMR notebook. Here is the comparison below for the World Dataset. </a:t>
            </a:r>
            <a:endParaRPr sz="180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As seen above, the AWS EMR makes or forms clusters in a better way compared to when the code is run on a single machine. For k = 4 on which our cluster is based there is a difference of 2 percent in the silhouette score. Similar results are observed for the US dataset where the parallel computation of AWS EMR outperforms single machines.</a:t>
            </a:r>
            <a:endParaRPr sz="180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a:solidFill>
                <a:srgbClr val="FFFFFF"/>
              </a:solidFill>
              <a:latin typeface="Century Gothic"/>
              <a:ea typeface="Century Gothic"/>
              <a:cs typeface="Century Gothic"/>
              <a:sym typeface="Century Gothic"/>
            </a:endParaRPr>
          </a:p>
        </p:txBody>
      </p:sp>
      <p:pic>
        <p:nvPicPr>
          <p:cNvPr id="331" name="Google Shape;331;p37"/>
          <p:cNvPicPr preferRelativeResize="0"/>
          <p:nvPr/>
        </p:nvPicPr>
        <p:blipFill>
          <a:blip r:embed="rId4">
            <a:alphaModFix/>
          </a:blip>
          <a:stretch>
            <a:fillRect/>
          </a:stretch>
        </p:blipFill>
        <p:spPr>
          <a:xfrm>
            <a:off x="285150" y="1301488"/>
            <a:ext cx="3169675" cy="4539300"/>
          </a:xfrm>
          <a:prstGeom prst="rect">
            <a:avLst/>
          </a:prstGeom>
          <a:noFill/>
          <a:ln w="12700" cap="flat" cmpd="sng">
            <a:solidFill>
              <a:srgbClr val="000000"/>
            </a:solidFill>
            <a:prstDash val="solid"/>
            <a:miter lim="8000"/>
            <a:headEnd type="none" w="sm" len="sm"/>
            <a:tailEnd type="none" w="sm" len="sm"/>
          </a:ln>
        </p:spPr>
      </p:pic>
      <p:pic>
        <p:nvPicPr>
          <p:cNvPr id="332" name="Google Shape;332;p37"/>
          <p:cNvPicPr preferRelativeResize="0"/>
          <p:nvPr/>
        </p:nvPicPr>
        <p:blipFill>
          <a:blip r:embed="rId5">
            <a:alphaModFix/>
          </a:blip>
          <a:stretch>
            <a:fillRect/>
          </a:stretch>
        </p:blipFill>
        <p:spPr>
          <a:xfrm>
            <a:off x="3750300" y="1321137"/>
            <a:ext cx="2418450" cy="4499986"/>
          </a:xfrm>
          <a:prstGeom prst="rect">
            <a:avLst/>
          </a:prstGeom>
          <a:noFill/>
          <a:ln w="12700" cap="flat" cmpd="sng">
            <a:solidFill>
              <a:srgbClr val="000000"/>
            </a:solidFill>
            <a:prstDash val="solid"/>
            <a:miter lim="8000"/>
            <a:headEnd type="none" w="sm" len="sm"/>
            <a:tailEnd type="none" w="sm" len="sm"/>
          </a:ln>
        </p:spPr>
      </p:pic>
      <p:sp>
        <p:nvSpPr>
          <p:cNvPr id="333" name="Google Shape;333;p37"/>
          <p:cNvSpPr txBox="1"/>
          <p:nvPr/>
        </p:nvSpPr>
        <p:spPr>
          <a:xfrm>
            <a:off x="285150" y="499025"/>
            <a:ext cx="5883600" cy="1568400"/>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US" sz="1800" b="1">
                <a:solidFill>
                  <a:srgbClr val="FFFFFF"/>
                </a:solidFill>
                <a:latin typeface="Century Gothic"/>
                <a:ea typeface="Century Gothic"/>
                <a:cs typeface="Century Gothic"/>
                <a:sym typeface="Century Gothic"/>
              </a:rPr>
              <a:t>Based on quality of analysis:</a:t>
            </a:r>
            <a:endParaRPr sz="1800" b="1">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334" name="Google Shape;334;p37"/>
          <p:cNvSpPr txBox="1"/>
          <p:nvPr/>
        </p:nvSpPr>
        <p:spPr>
          <a:xfrm>
            <a:off x="-142575" y="5949450"/>
            <a:ext cx="7870200" cy="627900"/>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US" sz="1800" b="1">
                <a:solidFill>
                  <a:srgbClr val="FFFFFF"/>
                </a:solidFill>
                <a:latin typeface="Century Gothic"/>
                <a:ea typeface="Century Gothic"/>
                <a:cs typeface="Century Gothic"/>
                <a:sym typeface="Century Gothic"/>
              </a:rPr>
              <a:t>             		 AWS EMR           		        Local Machine</a:t>
            </a:r>
            <a:endParaRPr sz="1800" b="1">
              <a:solidFill>
                <a:srgbClr val="FFFFFF"/>
              </a:solidFill>
              <a:latin typeface="Century Gothic"/>
              <a:ea typeface="Century Gothic"/>
              <a:cs typeface="Century Gothic"/>
              <a:sym typeface="Century Gothic"/>
            </a:endParaRPr>
          </a:p>
        </p:txBody>
      </p:sp>
      <p:pic>
        <p:nvPicPr>
          <p:cNvPr id="335" name="Google Shape;335;p37"/>
          <p:cNvPicPr preferRelativeResize="0"/>
          <p:nvPr/>
        </p:nvPicPr>
        <p:blipFill>
          <a:blip r:embed="rId6">
            <a:alphaModFix/>
          </a:blip>
          <a:stretch>
            <a:fillRect/>
          </a:stretch>
        </p:blipFill>
        <p:spPr>
          <a:xfrm>
            <a:off x="11353675" y="0"/>
            <a:ext cx="835150" cy="895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sp>
        <p:nvSpPr>
          <p:cNvPr id="342" name="Google Shape;342;p38"/>
          <p:cNvSpPr txBox="1">
            <a:spLocks noGrp="1"/>
          </p:cNvSpPr>
          <p:nvPr>
            <p:ph type="title"/>
          </p:nvPr>
        </p:nvSpPr>
        <p:spPr>
          <a:xfrm>
            <a:off x="6810755" y="106529"/>
            <a:ext cx="9735300" cy="5358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r>
              <a:rPr lang="en-US" sz="3600">
                <a:latin typeface="Century Gothic"/>
                <a:ea typeface="Century Gothic"/>
                <a:cs typeface="Century Gothic"/>
                <a:sym typeface="Century Gothic"/>
              </a:rPr>
              <a:t>Key Results</a:t>
            </a:r>
            <a:endParaRPr sz="3600">
              <a:latin typeface="Century Gothic"/>
              <a:ea typeface="Century Gothic"/>
              <a:cs typeface="Century Gothic"/>
              <a:sym typeface="Century Gothic"/>
            </a:endParaRPr>
          </a:p>
        </p:txBody>
      </p:sp>
      <p:pic>
        <p:nvPicPr>
          <p:cNvPr id="343" name="Google Shape;343;p38"/>
          <p:cNvPicPr preferRelativeResize="0"/>
          <p:nvPr/>
        </p:nvPicPr>
        <p:blipFill>
          <a:blip r:embed="rId3">
            <a:alphaModFix/>
          </a:blip>
          <a:stretch>
            <a:fillRect/>
          </a:stretch>
        </p:blipFill>
        <p:spPr>
          <a:xfrm>
            <a:off x="11167975" y="0"/>
            <a:ext cx="1020850" cy="1094351"/>
          </a:xfrm>
          <a:prstGeom prst="rect">
            <a:avLst/>
          </a:prstGeom>
          <a:noFill/>
          <a:ln>
            <a:noFill/>
          </a:ln>
        </p:spPr>
      </p:pic>
      <p:pic>
        <p:nvPicPr>
          <p:cNvPr id="344" name="Google Shape;344;p38"/>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345" name="Google Shape;345;p38"/>
          <p:cNvPicPr preferRelativeResize="0"/>
          <p:nvPr/>
        </p:nvPicPr>
        <p:blipFill rotWithShape="1">
          <a:blip r:embed="rId5">
            <a:alphaModFix/>
          </a:blip>
          <a:srcRect b="56846"/>
          <a:stretch/>
        </p:blipFill>
        <p:spPr>
          <a:xfrm>
            <a:off x="3340125" y="1291904"/>
            <a:ext cx="8648950" cy="5066146"/>
          </a:xfrm>
          <a:prstGeom prst="rect">
            <a:avLst/>
          </a:prstGeom>
          <a:noFill/>
          <a:ln>
            <a:noFill/>
          </a:ln>
        </p:spPr>
      </p:pic>
      <p:sp>
        <p:nvSpPr>
          <p:cNvPr id="346" name="Google Shape;346;p38"/>
          <p:cNvSpPr txBox="1"/>
          <p:nvPr/>
        </p:nvSpPr>
        <p:spPr>
          <a:xfrm>
            <a:off x="202525" y="713925"/>
            <a:ext cx="2871300" cy="49893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800"/>
              </a:spcAft>
              <a:buNone/>
            </a:pPr>
            <a:r>
              <a:rPr lang="en-US" sz="1800">
                <a:solidFill>
                  <a:srgbClr val="FFFFFF"/>
                </a:solidFill>
                <a:latin typeface="Century Gothic"/>
                <a:ea typeface="Century Gothic"/>
                <a:cs typeface="Century Gothic"/>
                <a:sym typeface="Century Gothic"/>
              </a:rPr>
              <a:t>This is distribution of COVID cases by states in the United States. The different sizes are based on the number of records in every state. Texas had the highest share of cases in the US in total for about 8% of total cases in the US were from Texas followed by Georgia and Virginia with about 4% cases individually. The least number of cases reported in Virgin Islands having a total share of 0.03% of total cases.</a:t>
            </a:r>
            <a:endParaRPr sz="1800">
              <a:solidFill>
                <a:srgbClr val="FFFFFF"/>
              </a:solidFill>
              <a:latin typeface="Century Gothic"/>
              <a:ea typeface="Century Gothic"/>
              <a:cs typeface="Century Gothic"/>
              <a:sym typeface="Century Gothic"/>
            </a:endParaRPr>
          </a:p>
        </p:txBody>
      </p:sp>
      <p:pic>
        <p:nvPicPr>
          <p:cNvPr id="347" name="Google Shape;347;p38"/>
          <p:cNvPicPr preferRelativeResize="0"/>
          <p:nvPr/>
        </p:nvPicPr>
        <p:blipFill>
          <a:blip r:embed="rId6">
            <a:alphaModFix/>
          </a:blip>
          <a:stretch>
            <a:fillRect/>
          </a:stretch>
        </p:blipFill>
        <p:spPr>
          <a:xfrm>
            <a:off x="6072275" y="279275"/>
            <a:ext cx="585615" cy="53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pic>
        <p:nvPicPr>
          <p:cNvPr id="354" name="Google Shape;354;p39"/>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355" name="Google Shape;355;p39"/>
          <p:cNvSpPr txBox="1"/>
          <p:nvPr/>
        </p:nvSpPr>
        <p:spPr>
          <a:xfrm>
            <a:off x="1379050" y="3365350"/>
            <a:ext cx="4379400" cy="3448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World Clusters:</a:t>
            </a:r>
            <a:endParaRPr>
              <a:solidFill>
                <a:srgbClr val="FFFFFF"/>
              </a:solidFill>
              <a:latin typeface="Century Gothic"/>
              <a:ea typeface="Century Gothic"/>
              <a:cs typeface="Century Gothic"/>
              <a:sym typeface="Century Gothic"/>
            </a:endParaRPr>
          </a:p>
        </p:txBody>
      </p:sp>
      <p:sp>
        <p:nvSpPr>
          <p:cNvPr id="356" name="Google Shape;356;p39"/>
          <p:cNvSpPr txBox="1"/>
          <p:nvPr/>
        </p:nvSpPr>
        <p:spPr>
          <a:xfrm>
            <a:off x="6681174" y="3354446"/>
            <a:ext cx="4239600" cy="3448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entury Gothic"/>
                <a:ea typeface="Century Gothic"/>
                <a:cs typeface="Century Gothic"/>
                <a:sym typeface="Century Gothic"/>
              </a:rPr>
              <a:t>US Clusters:</a:t>
            </a:r>
            <a:endParaRPr>
              <a:solidFill>
                <a:schemeClr val="dk1"/>
              </a:solidFill>
              <a:latin typeface="Century Gothic"/>
              <a:ea typeface="Century Gothic"/>
              <a:cs typeface="Century Gothic"/>
              <a:sym typeface="Century Gothic"/>
            </a:endParaRPr>
          </a:p>
        </p:txBody>
      </p:sp>
      <p:sp>
        <p:nvSpPr>
          <p:cNvPr id="357" name="Google Shape;357;p39"/>
          <p:cNvSpPr txBox="1"/>
          <p:nvPr/>
        </p:nvSpPr>
        <p:spPr>
          <a:xfrm>
            <a:off x="1383155" y="1128375"/>
            <a:ext cx="9690600" cy="23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From our analysis, we found several results that answer our key issues:</a:t>
            </a:r>
            <a:endParaRPr sz="1800">
              <a:solidFill>
                <a:schemeClr val="dk1"/>
              </a:solidFill>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We found success with the geographical maps to best show the big dataset and how COVID-19 affected different regions over time</a:t>
            </a:r>
            <a:endParaRPr sz="1800">
              <a:solidFill>
                <a:schemeClr val="dk1"/>
              </a:solidFill>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Through the exploratory analysis, we also found that the confirmed cases are rising faster than before, with October being the highest rise in cases. </a:t>
            </a:r>
            <a:endParaRPr sz="1800">
              <a:solidFill>
                <a:schemeClr val="dk1"/>
              </a:solidFill>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In our model, we found four main clusters for the world dataset and for the US dataset:</a:t>
            </a:r>
            <a:endParaRPr sz="1800">
              <a:solidFill>
                <a:schemeClr val="dk1"/>
              </a:solidFill>
              <a:latin typeface="Century Gothic"/>
              <a:ea typeface="Century Gothic"/>
              <a:cs typeface="Century Gothic"/>
              <a:sym typeface="Century Gothic"/>
            </a:endParaRPr>
          </a:p>
        </p:txBody>
      </p:sp>
      <p:pic>
        <p:nvPicPr>
          <p:cNvPr id="358" name="Google Shape;358;p39"/>
          <p:cNvPicPr preferRelativeResize="0"/>
          <p:nvPr/>
        </p:nvPicPr>
        <p:blipFill rotWithShape="1">
          <a:blip r:embed="rId4">
            <a:alphaModFix/>
          </a:blip>
          <a:srcRect l="14813"/>
          <a:stretch/>
        </p:blipFill>
        <p:spPr>
          <a:xfrm>
            <a:off x="1554372" y="3898177"/>
            <a:ext cx="2177619" cy="2667114"/>
          </a:xfrm>
          <a:prstGeom prst="rect">
            <a:avLst/>
          </a:prstGeom>
          <a:noFill/>
          <a:ln w="12700" cap="flat" cmpd="sng">
            <a:solidFill>
              <a:srgbClr val="000000"/>
            </a:solidFill>
            <a:prstDash val="solid"/>
            <a:miter lim="8000"/>
            <a:headEnd type="none" w="sm" len="sm"/>
            <a:tailEnd type="none" w="sm" len="sm"/>
          </a:ln>
        </p:spPr>
      </p:pic>
      <p:pic>
        <p:nvPicPr>
          <p:cNvPr id="359" name="Google Shape;359;p39"/>
          <p:cNvPicPr preferRelativeResize="0"/>
          <p:nvPr/>
        </p:nvPicPr>
        <p:blipFill rotWithShape="1">
          <a:blip r:embed="rId5">
            <a:alphaModFix/>
          </a:blip>
          <a:srcRect l="18785"/>
          <a:stretch/>
        </p:blipFill>
        <p:spPr>
          <a:xfrm>
            <a:off x="3917540" y="3898177"/>
            <a:ext cx="1409667" cy="715318"/>
          </a:xfrm>
          <a:prstGeom prst="rect">
            <a:avLst/>
          </a:prstGeom>
          <a:noFill/>
          <a:ln w="12700" cap="flat" cmpd="sng">
            <a:solidFill>
              <a:srgbClr val="000000"/>
            </a:solidFill>
            <a:prstDash val="solid"/>
            <a:miter lim="8000"/>
            <a:headEnd type="none" w="sm" len="sm"/>
            <a:tailEnd type="none" w="sm" len="sm"/>
          </a:ln>
        </p:spPr>
      </p:pic>
      <p:pic>
        <p:nvPicPr>
          <p:cNvPr id="360" name="Google Shape;360;p39"/>
          <p:cNvPicPr preferRelativeResize="0"/>
          <p:nvPr/>
        </p:nvPicPr>
        <p:blipFill rotWithShape="1">
          <a:blip r:embed="rId6">
            <a:alphaModFix/>
          </a:blip>
          <a:srcRect l="19794"/>
          <a:stretch/>
        </p:blipFill>
        <p:spPr>
          <a:xfrm>
            <a:off x="3850840" y="4955741"/>
            <a:ext cx="1594709" cy="434003"/>
          </a:xfrm>
          <a:prstGeom prst="rect">
            <a:avLst/>
          </a:prstGeom>
          <a:noFill/>
          <a:ln w="12700" cap="flat" cmpd="sng">
            <a:solidFill>
              <a:srgbClr val="000000"/>
            </a:solidFill>
            <a:prstDash val="solid"/>
            <a:miter lim="8000"/>
            <a:headEnd type="none" w="sm" len="sm"/>
            <a:tailEnd type="none" w="sm" len="sm"/>
          </a:ln>
        </p:spPr>
      </p:pic>
      <p:pic>
        <p:nvPicPr>
          <p:cNvPr id="361" name="Google Shape;361;p39"/>
          <p:cNvPicPr preferRelativeResize="0"/>
          <p:nvPr/>
        </p:nvPicPr>
        <p:blipFill rotWithShape="1">
          <a:blip r:embed="rId7">
            <a:alphaModFix/>
          </a:blip>
          <a:srcRect l="12884"/>
          <a:stretch/>
        </p:blipFill>
        <p:spPr>
          <a:xfrm>
            <a:off x="6914295" y="3765482"/>
            <a:ext cx="1596158" cy="2963910"/>
          </a:xfrm>
          <a:prstGeom prst="rect">
            <a:avLst/>
          </a:prstGeom>
          <a:noFill/>
          <a:ln w="12700" cap="flat" cmpd="sng">
            <a:solidFill>
              <a:srgbClr val="000000"/>
            </a:solidFill>
            <a:prstDash val="solid"/>
            <a:miter lim="8000"/>
            <a:headEnd type="none" w="sm" len="sm"/>
            <a:tailEnd type="none" w="sm" len="sm"/>
          </a:ln>
        </p:spPr>
      </p:pic>
      <p:pic>
        <p:nvPicPr>
          <p:cNvPr id="362" name="Google Shape;362;p39"/>
          <p:cNvPicPr preferRelativeResize="0"/>
          <p:nvPr/>
        </p:nvPicPr>
        <p:blipFill rotWithShape="1">
          <a:blip r:embed="rId8">
            <a:alphaModFix/>
          </a:blip>
          <a:srcRect l="13889"/>
          <a:stretch/>
        </p:blipFill>
        <p:spPr>
          <a:xfrm>
            <a:off x="8729999" y="3946866"/>
            <a:ext cx="1767896" cy="928591"/>
          </a:xfrm>
          <a:prstGeom prst="rect">
            <a:avLst/>
          </a:prstGeom>
          <a:noFill/>
          <a:ln w="12700" cap="flat" cmpd="sng">
            <a:solidFill>
              <a:srgbClr val="000000"/>
            </a:solidFill>
            <a:prstDash val="solid"/>
            <a:miter lim="8000"/>
            <a:headEnd type="none" w="sm" len="sm"/>
            <a:tailEnd type="none" w="sm" len="sm"/>
          </a:ln>
        </p:spPr>
      </p:pic>
      <p:pic>
        <p:nvPicPr>
          <p:cNvPr id="363" name="Google Shape;363;p39"/>
          <p:cNvPicPr preferRelativeResize="0"/>
          <p:nvPr/>
        </p:nvPicPr>
        <p:blipFill rotWithShape="1">
          <a:blip r:embed="rId9">
            <a:alphaModFix/>
          </a:blip>
          <a:srcRect l="17143"/>
          <a:stretch/>
        </p:blipFill>
        <p:spPr>
          <a:xfrm>
            <a:off x="8710218" y="5173536"/>
            <a:ext cx="1838612" cy="999245"/>
          </a:xfrm>
          <a:prstGeom prst="rect">
            <a:avLst/>
          </a:prstGeom>
          <a:noFill/>
          <a:ln w="12700" cap="flat" cmpd="sng">
            <a:solidFill>
              <a:srgbClr val="000000"/>
            </a:solidFill>
            <a:prstDash val="solid"/>
            <a:miter lim="8000"/>
            <a:headEnd type="none" w="sm" len="sm"/>
            <a:tailEnd type="none" w="sm" len="sm"/>
          </a:ln>
        </p:spPr>
      </p:pic>
      <p:sp>
        <p:nvSpPr>
          <p:cNvPr id="364" name="Google Shape;364;p39"/>
          <p:cNvSpPr txBox="1">
            <a:spLocks noGrp="1"/>
          </p:cNvSpPr>
          <p:nvPr>
            <p:ph type="title"/>
          </p:nvPr>
        </p:nvSpPr>
        <p:spPr>
          <a:xfrm>
            <a:off x="6810755" y="106529"/>
            <a:ext cx="9735300" cy="5358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r>
              <a:rPr lang="en-US" sz="3600">
                <a:latin typeface="Century Gothic"/>
                <a:ea typeface="Century Gothic"/>
                <a:cs typeface="Century Gothic"/>
                <a:sym typeface="Century Gothic"/>
              </a:rPr>
              <a:t>Key Results</a:t>
            </a:r>
            <a:endParaRPr sz="3600">
              <a:latin typeface="Century Gothic"/>
              <a:ea typeface="Century Gothic"/>
              <a:cs typeface="Century Gothic"/>
              <a:sym typeface="Century Gothic"/>
            </a:endParaRPr>
          </a:p>
        </p:txBody>
      </p:sp>
      <p:pic>
        <p:nvPicPr>
          <p:cNvPr id="365" name="Google Shape;365;p39"/>
          <p:cNvPicPr preferRelativeResize="0"/>
          <p:nvPr/>
        </p:nvPicPr>
        <p:blipFill>
          <a:blip r:embed="rId10">
            <a:alphaModFix/>
          </a:blip>
          <a:stretch>
            <a:fillRect/>
          </a:stretch>
        </p:blipFill>
        <p:spPr>
          <a:xfrm>
            <a:off x="5935638" y="279275"/>
            <a:ext cx="585615" cy="535800"/>
          </a:xfrm>
          <a:prstGeom prst="rect">
            <a:avLst/>
          </a:prstGeom>
          <a:noFill/>
          <a:ln>
            <a:noFill/>
          </a:ln>
        </p:spPr>
      </p:pic>
      <p:pic>
        <p:nvPicPr>
          <p:cNvPr id="366" name="Google Shape;366;p39"/>
          <p:cNvPicPr preferRelativeResize="0"/>
          <p:nvPr/>
        </p:nvPicPr>
        <p:blipFill>
          <a:blip r:embed="rId11">
            <a:alphaModFix/>
          </a:blip>
          <a:stretch>
            <a:fillRect/>
          </a:stretch>
        </p:blipFill>
        <p:spPr>
          <a:xfrm>
            <a:off x="11167975" y="0"/>
            <a:ext cx="1020850" cy="1094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0"/>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pic>
        <p:nvPicPr>
          <p:cNvPr id="373" name="Google Shape;373;p40"/>
          <p:cNvPicPr preferRelativeResize="0"/>
          <p:nvPr/>
        </p:nvPicPr>
        <p:blipFill>
          <a:blip r:embed="rId3">
            <a:alphaModFix/>
          </a:blip>
          <a:stretch>
            <a:fillRect/>
          </a:stretch>
        </p:blipFill>
        <p:spPr>
          <a:xfrm>
            <a:off x="11154350" y="0"/>
            <a:ext cx="1034475" cy="1108949"/>
          </a:xfrm>
          <a:prstGeom prst="rect">
            <a:avLst/>
          </a:prstGeom>
          <a:noFill/>
          <a:ln>
            <a:noFill/>
          </a:ln>
        </p:spPr>
      </p:pic>
      <p:pic>
        <p:nvPicPr>
          <p:cNvPr id="374" name="Google Shape;374;p40"/>
          <p:cNvPicPr preferRelativeResize="0"/>
          <p:nvPr/>
        </p:nvPicPr>
        <p:blipFill>
          <a:blip r:embed="rId4">
            <a:alphaModFix/>
          </a:blip>
          <a:stretch>
            <a:fillRect/>
          </a:stretch>
        </p:blipFill>
        <p:spPr>
          <a:xfrm>
            <a:off x="0" y="75"/>
            <a:ext cx="5212080" cy="2866736"/>
          </a:xfrm>
          <a:prstGeom prst="rect">
            <a:avLst/>
          </a:prstGeom>
          <a:noFill/>
          <a:ln>
            <a:noFill/>
          </a:ln>
          <a:effectLst>
            <a:outerShdw blurRad="57150" dist="19050" dir="5400000" algn="bl" rotWithShape="0">
              <a:srgbClr val="2D3B45">
                <a:alpha val="50000"/>
              </a:srgbClr>
            </a:outerShdw>
          </a:effectLst>
        </p:spPr>
      </p:pic>
      <p:sp>
        <p:nvSpPr>
          <p:cNvPr id="375" name="Google Shape;375;p40"/>
          <p:cNvSpPr txBox="1"/>
          <p:nvPr/>
        </p:nvSpPr>
        <p:spPr>
          <a:xfrm>
            <a:off x="1747775" y="349550"/>
            <a:ext cx="2933100" cy="15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0"/>
          <p:cNvSpPr txBox="1"/>
          <p:nvPr/>
        </p:nvSpPr>
        <p:spPr>
          <a:xfrm>
            <a:off x="6909713" y="135448"/>
            <a:ext cx="4817700" cy="11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FFFFFF"/>
                </a:solidFill>
                <a:latin typeface="Century Gothic"/>
                <a:ea typeface="Century Gothic"/>
                <a:cs typeface="Century Gothic"/>
                <a:sym typeface="Century Gothic"/>
              </a:rPr>
              <a:t>Conclusion</a:t>
            </a:r>
            <a:endParaRPr sz="3600" b="1">
              <a:solidFill>
                <a:srgbClr val="FFFFFF"/>
              </a:solidFill>
              <a:latin typeface="Century Gothic"/>
              <a:ea typeface="Century Gothic"/>
              <a:cs typeface="Century Gothic"/>
              <a:sym typeface="Century Gothic"/>
            </a:endParaRPr>
          </a:p>
        </p:txBody>
      </p:sp>
      <p:sp>
        <p:nvSpPr>
          <p:cNvPr id="377" name="Google Shape;377;p40"/>
          <p:cNvSpPr txBox="1"/>
          <p:nvPr/>
        </p:nvSpPr>
        <p:spPr>
          <a:xfrm>
            <a:off x="1952600" y="1425775"/>
            <a:ext cx="8797800" cy="493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Ultimately, COVID-19 is a pandemic that is causing an international crisis today. From this analysis, we have formed several conclusions:</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exploratory analysis showed a higher increase rate of confirmed cases and a decrease in deaths, which shows that many people are still spreading the virus without concern.</a:t>
            </a:r>
            <a:endParaRPr sz="180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COVID-19 cases can overflow hospital systems, cause unnecessary deaths to other illnesses or injuries that could have been treated with otherwise available resources. The pandemic is far from over and precautions need to be taken as soon as possible. </a:t>
            </a:r>
            <a:endParaRPr sz="1800">
              <a:solidFill>
                <a:schemeClr val="dk1"/>
              </a:solidFill>
              <a:latin typeface="Century Gothic"/>
              <a:ea typeface="Century Gothic"/>
              <a:cs typeface="Century Gothic"/>
              <a:sym typeface="Century Gothic"/>
            </a:endParaRPr>
          </a:p>
        </p:txBody>
      </p:sp>
      <p:pic>
        <p:nvPicPr>
          <p:cNvPr id="378" name="Google Shape;378;p40"/>
          <p:cNvPicPr preferRelativeResize="0"/>
          <p:nvPr/>
        </p:nvPicPr>
        <p:blipFill>
          <a:blip r:embed="rId5">
            <a:alphaModFix/>
          </a:blip>
          <a:stretch>
            <a:fillRect/>
          </a:stretch>
        </p:blipFill>
        <p:spPr>
          <a:xfrm>
            <a:off x="6140675" y="254448"/>
            <a:ext cx="552450" cy="60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1"/>
          <p:cNvSpPr txBox="1">
            <a:spLocks noGrp="1"/>
          </p:cNvSpPr>
          <p:nvPr>
            <p:ph type="body" idx="1"/>
          </p:nvPr>
        </p:nvSpPr>
        <p:spPr>
          <a:xfrm>
            <a:off x="1724463" y="1409325"/>
            <a:ext cx="8739900" cy="4385100"/>
          </a:xfrm>
          <a:prstGeom prst="rect">
            <a:avLst/>
          </a:prstGeom>
        </p:spPr>
        <p:txBody>
          <a:bodyPr spcFirstLastPara="1" wrap="square" lIns="121875" tIns="121875" rIns="121875" bIns="121875" anchor="t" anchorCtr="0">
            <a:noAutofit/>
          </a:bodyPr>
          <a:lstStyle/>
          <a:p>
            <a:pPr marL="457200" lvl="0" indent="-342900" algn="l" rtl="0">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The clustering model showed the USA being the country with highest cases is associated with a single cluster. The next affected countries Brazil and India are associated with another cluster. For the state level, the tristate area has been clustered together, again indicating a geographical significance. The states with the highest cases California and Florida belong to another cluster. This information is significant to determine where higher amounts of vaccines and medications will be needed and which areas require assistance with dealing with an outbreak.</a:t>
            </a:r>
            <a:endParaRPr sz="18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a:p>
            <a:pPr marL="457200" lvl="0" indent="-342900" algn="l" rtl="0">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Geographical maps made it much less complex to analyze the big dataset, rather than sifting through the locations column on an Excel document. This map showed which countries were successful in combating the virus, such as China, and which are still struggling today, like the USA.</a:t>
            </a:r>
            <a:endParaRPr sz="1800">
              <a:solidFill>
                <a:srgbClr val="FFFFFF"/>
              </a:solidFill>
              <a:latin typeface="Century Gothic"/>
              <a:ea typeface="Century Gothic"/>
              <a:cs typeface="Century Gothic"/>
              <a:sym typeface="Century Gothic"/>
            </a:endParaRPr>
          </a:p>
          <a:p>
            <a:pPr marL="0" lvl="0" indent="0" algn="l" rtl="0">
              <a:spcBef>
                <a:spcPts val="0"/>
              </a:spcBef>
              <a:spcAft>
                <a:spcPts val="1200"/>
              </a:spcAft>
              <a:buNone/>
            </a:pPr>
            <a:endParaRPr sz="1800">
              <a:solidFill>
                <a:srgbClr val="FFFFFF"/>
              </a:solidFill>
              <a:latin typeface="Century Gothic"/>
              <a:ea typeface="Century Gothic"/>
              <a:cs typeface="Century Gothic"/>
              <a:sym typeface="Century Gothic"/>
            </a:endParaRPr>
          </a:p>
        </p:txBody>
      </p:sp>
      <p:sp>
        <p:nvSpPr>
          <p:cNvPr id="385" name="Google Shape;385;p41"/>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pic>
        <p:nvPicPr>
          <p:cNvPr id="386" name="Google Shape;386;p41"/>
          <p:cNvPicPr preferRelativeResize="0"/>
          <p:nvPr/>
        </p:nvPicPr>
        <p:blipFill>
          <a:blip r:embed="rId3">
            <a:alphaModFix/>
          </a:blip>
          <a:stretch>
            <a:fillRect/>
          </a:stretch>
        </p:blipFill>
        <p:spPr>
          <a:xfrm>
            <a:off x="0" y="75"/>
            <a:ext cx="5212080" cy="2866736"/>
          </a:xfrm>
          <a:prstGeom prst="rect">
            <a:avLst/>
          </a:prstGeom>
          <a:noFill/>
          <a:ln>
            <a:noFill/>
          </a:ln>
          <a:effectLst>
            <a:outerShdw blurRad="57150" dist="19050" dir="5400000" algn="bl" rotWithShape="0">
              <a:srgbClr val="2D3B45">
                <a:alpha val="50000"/>
              </a:srgbClr>
            </a:outerShdw>
          </a:effectLst>
        </p:spPr>
      </p:pic>
      <p:pic>
        <p:nvPicPr>
          <p:cNvPr id="387" name="Google Shape;387;p41"/>
          <p:cNvPicPr preferRelativeResize="0"/>
          <p:nvPr/>
        </p:nvPicPr>
        <p:blipFill>
          <a:blip r:embed="rId4">
            <a:alphaModFix/>
          </a:blip>
          <a:stretch>
            <a:fillRect/>
          </a:stretch>
        </p:blipFill>
        <p:spPr>
          <a:xfrm>
            <a:off x="11167975" y="0"/>
            <a:ext cx="1020850" cy="1094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pic>
        <p:nvPicPr>
          <p:cNvPr id="394" name="Google Shape;394;p42"/>
          <p:cNvPicPr preferRelativeResize="0"/>
          <p:nvPr/>
        </p:nvPicPr>
        <p:blipFill>
          <a:blip r:embed="rId3">
            <a:alphaModFix/>
          </a:blip>
          <a:stretch>
            <a:fillRect/>
          </a:stretch>
        </p:blipFill>
        <p:spPr>
          <a:xfrm>
            <a:off x="11154350" y="0"/>
            <a:ext cx="1034475" cy="1108949"/>
          </a:xfrm>
          <a:prstGeom prst="rect">
            <a:avLst/>
          </a:prstGeom>
          <a:noFill/>
          <a:ln>
            <a:noFill/>
          </a:ln>
        </p:spPr>
      </p:pic>
      <p:pic>
        <p:nvPicPr>
          <p:cNvPr id="395" name="Google Shape;395;p42"/>
          <p:cNvPicPr preferRelativeResize="0"/>
          <p:nvPr/>
        </p:nvPicPr>
        <p:blipFill>
          <a:blip r:embed="rId4">
            <a:alphaModFix/>
          </a:blip>
          <a:stretch>
            <a:fillRect/>
          </a:stretch>
        </p:blipFill>
        <p:spPr>
          <a:xfrm>
            <a:off x="0" y="75"/>
            <a:ext cx="5212080" cy="2866736"/>
          </a:xfrm>
          <a:prstGeom prst="rect">
            <a:avLst/>
          </a:prstGeom>
          <a:noFill/>
          <a:ln>
            <a:noFill/>
          </a:ln>
          <a:effectLst>
            <a:outerShdw blurRad="57150" dist="19050" dir="5400000" algn="bl" rotWithShape="0">
              <a:srgbClr val="2D3B45">
                <a:alpha val="50000"/>
              </a:srgbClr>
            </a:outerShdw>
          </a:effectLst>
        </p:spPr>
      </p:pic>
      <p:sp>
        <p:nvSpPr>
          <p:cNvPr id="396" name="Google Shape;396;p42"/>
          <p:cNvSpPr txBox="1"/>
          <p:nvPr/>
        </p:nvSpPr>
        <p:spPr>
          <a:xfrm>
            <a:off x="1747775" y="349550"/>
            <a:ext cx="2933100" cy="15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42"/>
          <p:cNvSpPr txBox="1"/>
          <p:nvPr/>
        </p:nvSpPr>
        <p:spPr>
          <a:xfrm>
            <a:off x="4776313" y="349550"/>
            <a:ext cx="62826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chemeClr val="dk1"/>
                </a:solidFill>
                <a:latin typeface="Century Gothic"/>
                <a:ea typeface="Century Gothic"/>
                <a:cs typeface="Century Gothic"/>
                <a:sym typeface="Century Gothic"/>
              </a:rPr>
              <a:t>Future Recommendations</a:t>
            </a:r>
            <a:endParaRPr sz="3600" b="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3600" b="1">
              <a:solidFill>
                <a:schemeClr val="dk1"/>
              </a:solidFill>
              <a:latin typeface="Century Gothic"/>
              <a:ea typeface="Century Gothic"/>
              <a:cs typeface="Century Gothic"/>
              <a:sym typeface="Century Gothic"/>
            </a:endParaRPr>
          </a:p>
        </p:txBody>
      </p:sp>
      <p:sp>
        <p:nvSpPr>
          <p:cNvPr id="398" name="Google Shape;398;p42"/>
          <p:cNvSpPr txBox="1"/>
          <p:nvPr/>
        </p:nvSpPr>
        <p:spPr>
          <a:xfrm>
            <a:off x="105500" y="1214875"/>
            <a:ext cx="11523900" cy="5128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The John Hopkins dataset is updated almost everyday as new numbers come from the WHO and CDC, so it would be interesting to keep running the analysis and model with new dataset to see what changes has happened. There are a few recommendations for further analysis:</a:t>
            </a:r>
            <a:endParaRPr sz="1800">
              <a:solidFill>
                <a:schemeClr val="dk1"/>
              </a:solidFill>
              <a:latin typeface="Century Gothic"/>
              <a:ea typeface="Century Gothic"/>
              <a:cs typeface="Century Gothic"/>
              <a:sym typeface="Century Gothic"/>
            </a:endParaRPr>
          </a:p>
          <a:p>
            <a:pPr marL="457200" lvl="0" indent="0" algn="l" rtl="0">
              <a:lnSpc>
                <a:spcPct val="115000"/>
              </a:lnSpc>
              <a:spcBef>
                <a:spcPts val="400"/>
              </a:spcBef>
              <a:spcAft>
                <a:spcPts val="0"/>
              </a:spcAft>
              <a:buNone/>
            </a:pPr>
            <a:endParaRPr sz="1800">
              <a:solidFill>
                <a:schemeClr val="dk1"/>
              </a:solidFill>
              <a:latin typeface="Century Gothic"/>
              <a:ea typeface="Century Gothic"/>
              <a:cs typeface="Century Gothic"/>
              <a:sym typeface="Century Gothic"/>
            </a:endParaRPr>
          </a:p>
          <a:p>
            <a:pPr marL="914400" lvl="0" indent="-342900" algn="l" rtl="0">
              <a:lnSpc>
                <a:spcPct val="115000"/>
              </a:lnSpc>
              <a:spcBef>
                <a:spcPts val="40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Add on dynamic data stories with more automated and consumerized experiences in our analysis</a:t>
            </a:r>
            <a:endParaRPr sz="1800">
              <a:solidFill>
                <a:schemeClr val="dk1"/>
              </a:solidFill>
              <a:latin typeface="Century Gothic"/>
              <a:ea typeface="Century Gothic"/>
              <a:cs typeface="Century Gothic"/>
              <a:sym typeface="Century Gothic"/>
            </a:endParaRPr>
          </a:p>
          <a:p>
            <a:pPr marL="914400" lvl="0" indent="0" algn="l" rtl="0">
              <a:lnSpc>
                <a:spcPct val="115000"/>
              </a:lnSpc>
              <a:spcBef>
                <a:spcPts val="400"/>
              </a:spcBef>
              <a:spcAft>
                <a:spcPts val="0"/>
              </a:spcAft>
              <a:buNone/>
            </a:pPr>
            <a:endParaRPr sz="1800">
              <a:solidFill>
                <a:schemeClr val="dk1"/>
              </a:solidFill>
              <a:latin typeface="Century Gothic"/>
              <a:ea typeface="Century Gothic"/>
              <a:cs typeface="Century Gothic"/>
              <a:sym typeface="Century Gothic"/>
            </a:endParaRPr>
          </a:p>
          <a:p>
            <a:pPr marL="914400" lvl="0" indent="-342900" algn="l" rtl="0">
              <a:lnSpc>
                <a:spcPct val="115000"/>
              </a:lnSpc>
              <a:spcBef>
                <a:spcPts val="40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Add graph analytics to assist us in identifying, predicting and planning for upcoming covid disaster in the future. When combined with ML algorithms, graph analytics technologies can be used to discover new possible treatments or factors that contribute to more negative outcomes for some infected people, as well as uncover hidden patterns and relationships</a:t>
            </a:r>
            <a:endParaRPr sz="1800">
              <a:solidFill>
                <a:schemeClr val="dk1"/>
              </a:solidFill>
              <a:latin typeface="Century Gothic"/>
              <a:ea typeface="Century Gothic"/>
              <a:cs typeface="Century Gothic"/>
              <a:sym typeface="Century Gothic"/>
            </a:endParaRPr>
          </a:p>
          <a:p>
            <a:pPr marL="914400" lvl="0" indent="0" algn="l" rtl="0">
              <a:lnSpc>
                <a:spcPct val="115000"/>
              </a:lnSpc>
              <a:spcBef>
                <a:spcPts val="400"/>
              </a:spcBef>
              <a:spcAft>
                <a:spcPts val="0"/>
              </a:spcAft>
              <a:buNone/>
            </a:pPr>
            <a:endParaRPr sz="1800">
              <a:solidFill>
                <a:schemeClr val="dk1"/>
              </a:solidFill>
              <a:latin typeface="Century Gothic"/>
              <a:ea typeface="Century Gothic"/>
              <a:cs typeface="Century Gothic"/>
              <a:sym typeface="Century Gothic"/>
            </a:endParaRPr>
          </a:p>
          <a:p>
            <a:pPr marL="914400" lvl="0" indent="-342900" algn="l" rtl="0">
              <a:lnSpc>
                <a:spcPct val="115000"/>
              </a:lnSpc>
              <a:spcBef>
                <a:spcPts val="40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Add augmented data management. This makes use of ML and AI techniques to optimize and improve operations, converts metadata from being used in auditing, lineage and reporting to powering dynamic systems, examines large samples of operational data, including actual queries, performance data and schemas</a:t>
            </a:r>
            <a:endParaRPr sz="1800">
              <a:solidFill>
                <a:schemeClr val="dk1"/>
              </a:solidFill>
              <a:latin typeface="Century Gothic"/>
              <a:ea typeface="Century Gothic"/>
              <a:cs typeface="Century Gothic"/>
              <a:sym typeface="Century Gothic"/>
            </a:endParaRPr>
          </a:p>
          <a:p>
            <a:pPr marL="914400" lvl="0" indent="0" algn="l" rtl="0">
              <a:lnSpc>
                <a:spcPct val="115000"/>
              </a:lnSpc>
              <a:spcBef>
                <a:spcPts val="400"/>
              </a:spcBef>
              <a:spcAft>
                <a:spcPts val="0"/>
              </a:spcAft>
              <a:buNone/>
            </a:pPr>
            <a:endParaRPr sz="1800">
              <a:solidFill>
                <a:schemeClr val="dk1"/>
              </a:solidFill>
              <a:latin typeface="Century Gothic"/>
              <a:ea typeface="Century Gothic"/>
              <a:cs typeface="Century Gothic"/>
              <a:sym typeface="Century Gothic"/>
            </a:endParaRPr>
          </a:p>
          <a:p>
            <a:pPr marL="0" lvl="0" indent="0" algn="l" rtl="0">
              <a:lnSpc>
                <a:spcPct val="115000"/>
              </a:lnSpc>
              <a:spcBef>
                <a:spcPts val="400"/>
              </a:spcBef>
              <a:spcAft>
                <a:spcPts val="0"/>
              </a:spcAft>
              <a:buNone/>
            </a:pPr>
            <a:endParaRPr sz="1800">
              <a:latin typeface="Century Gothic"/>
              <a:ea typeface="Century Gothic"/>
              <a:cs typeface="Century Gothic"/>
              <a:sym typeface="Century Gothic"/>
            </a:endParaRPr>
          </a:p>
        </p:txBody>
      </p:sp>
      <p:pic>
        <p:nvPicPr>
          <p:cNvPr id="399" name="Google Shape;399;p42"/>
          <p:cNvPicPr preferRelativeResize="0"/>
          <p:nvPr/>
        </p:nvPicPr>
        <p:blipFill>
          <a:blip r:embed="rId5">
            <a:alphaModFix/>
          </a:blip>
          <a:stretch>
            <a:fillRect/>
          </a:stretch>
        </p:blipFill>
        <p:spPr>
          <a:xfrm>
            <a:off x="4164150" y="438867"/>
            <a:ext cx="516750" cy="516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
        <p:nvSpPr>
          <p:cNvPr id="406" name="Google Shape;406;p43"/>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400"/>
              </a:spcAft>
              <a:buNone/>
            </a:pPr>
            <a:endParaRPr sz="1800">
              <a:solidFill>
                <a:schemeClr val="dk1"/>
              </a:solidFill>
              <a:latin typeface="Century Gothic"/>
              <a:ea typeface="Century Gothic"/>
              <a:cs typeface="Century Gothic"/>
              <a:sym typeface="Century Gothic"/>
            </a:endParaRPr>
          </a:p>
        </p:txBody>
      </p:sp>
      <p:pic>
        <p:nvPicPr>
          <p:cNvPr id="407" name="Google Shape;407;p43"/>
          <p:cNvPicPr preferRelativeResize="0"/>
          <p:nvPr/>
        </p:nvPicPr>
        <p:blipFill>
          <a:blip r:embed="rId3">
            <a:alphaModFix/>
          </a:blip>
          <a:stretch>
            <a:fillRect/>
          </a:stretch>
        </p:blipFill>
        <p:spPr>
          <a:xfrm>
            <a:off x="0" y="0"/>
            <a:ext cx="5212080" cy="2866736"/>
          </a:xfrm>
          <a:prstGeom prst="rect">
            <a:avLst/>
          </a:prstGeom>
          <a:noFill/>
          <a:ln>
            <a:noFill/>
          </a:ln>
          <a:effectLst>
            <a:outerShdw blurRad="57150" dist="19050" dir="5400000" algn="bl" rotWithShape="0">
              <a:srgbClr val="2D3B45">
                <a:alpha val="50000"/>
              </a:srgbClr>
            </a:outerShdw>
          </a:effectLst>
        </p:spPr>
      </p:pic>
      <p:pic>
        <p:nvPicPr>
          <p:cNvPr id="408" name="Google Shape;408;p43"/>
          <p:cNvPicPr preferRelativeResize="0"/>
          <p:nvPr/>
        </p:nvPicPr>
        <p:blipFill rotWithShape="1">
          <a:blip r:embed="rId4">
            <a:alphaModFix/>
          </a:blip>
          <a:srcRect l="16294" t="30324" r="16288" b="31103"/>
          <a:stretch/>
        </p:blipFill>
        <p:spPr>
          <a:xfrm>
            <a:off x="4002475" y="222325"/>
            <a:ext cx="4714900" cy="1417325"/>
          </a:xfrm>
          <a:prstGeom prst="rect">
            <a:avLst/>
          </a:prstGeom>
          <a:noFill/>
          <a:ln>
            <a:noFill/>
          </a:ln>
        </p:spPr>
      </p:pic>
      <p:sp>
        <p:nvSpPr>
          <p:cNvPr id="409" name="Google Shape;409;p43"/>
          <p:cNvSpPr txBox="1"/>
          <p:nvPr/>
        </p:nvSpPr>
        <p:spPr>
          <a:xfrm>
            <a:off x="442075" y="1753700"/>
            <a:ext cx="11547000" cy="46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b="1" u="sng">
              <a:solidFill>
                <a:srgbClr val="FFFFFF"/>
              </a:solidFill>
              <a:latin typeface="Century Gothic"/>
              <a:ea typeface="Century Gothic"/>
              <a:cs typeface="Century Gothic"/>
              <a:sym typeface="Century Gothic"/>
            </a:endParaRPr>
          </a:p>
          <a:p>
            <a:pPr marL="457200" lvl="0" indent="-342900" algn="l" rtl="0">
              <a:lnSpc>
                <a:spcPct val="115000"/>
              </a:lnSpc>
              <a:spcBef>
                <a:spcPts val="400"/>
              </a:spcBef>
              <a:spcAft>
                <a:spcPts val="0"/>
              </a:spcAft>
              <a:buClr>
                <a:srgbClr val="A64D79"/>
              </a:buClr>
              <a:buSzPts val="1800"/>
              <a:buFont typeface="Century Gothic"/>
              <a:buAutoNum type="arabicPeriod"/>
            </a:pPr>
            <a:r>
              <a:rPr lang="en-US" sz="1800" b="1" i="1">
                <a:solidFill>
                  <a:srgbClr val="A64D79"/>
                </a:solidFill>
                <a:latin typeface="Century Gothic"/>
                <a:ea typeface="Century Gothic"/>
                <a:cs typeface="Century Gothic"/>
                <a:sym typeface="Century Gothic"/>
              </a:rPr>
              <a:t>COVID-19 global numbers: </a:t>
            </a:r>
            <a:endParaRPr sz="1800" b="1" i="1">
              <a:solidFill>
                <a:srgbClr val="A64D79"/>
              </a:solidFill>
              <a:latin typeface="Century Gothic"/>
              <a:ea typeface="Century Gothic"/>
              <a:cs typeface="Century Gothic"/>
              <a:sym typeface="Century Gothic"/>
            </a:endParaRPr>
          </a:p>
          <a:p>
            <a:pPr marL="457200" lvl="0" indent="0" algn="l" rtl="0">
              <a:lnSpc>
                <a:spcPct val="115000"/>
              </a:lnSpc>
              <a:spcBef>
                <a:spcPts val="400"/>
              </a:spcBef>
              <a:spcAft>
                <a:spcPts val="0"/>
              </a:spcAft>
              <a:buNone/>
            </a:pPr>
            <a:r>
              <a:rPr lang="en-US" sz="1800" u="sng">
                <a:solidFill>
                  <a:srgbClr val="FFFFFF"/>
                </a:solidFill>
                <a:latin typeface="Century Gothic"/>
                <a:ea typeface="Century Gothic"/>
                <a:cs typeface="Century Gothic"/>
                <a:sym typeface="Century Gothic"/>
              </a:rPr>
              <a:t>https://tinyurl.com/y6lcjnng</a:t>
            </a:r>
            <a:endParaRPr sz="1800" u="sng">
              <a:solidFill>
                <a:srgbClr val="FFFFFF"/>
              </a:solidFill>
              <a:latin typeface="Century Gothic"/>
              <a:ea typeface="Century Gothic"/>
              <a:cs typeface="Century Gothic"/>
              <a:sym typeface="Century Gothic"/>
            </a:endParaRPr>
          </a:p>
          <a:p>
            <a:pPr marL="0" lvl="0" indent="0" algn="l" rtl="0">
              <a:lnSpc>
                <a:spcPct val="115000"/>
              </a:lnSpc>
              <a:spcBef>
                <a:spcPts val="400"/>
              </a:spcBef>
              <a:spcAft>
                <a:spcPts val="0"/>
              </a:spcAft>
              <a:buNone/>
            </a:pPr>
            <a:endParaRPr sz="1800" u="sng">
              <a:solidFill>
                <a:srgbClr val="FFFFFF"/>
              </a:solidFill>
              <a:highlight>
                <a:srgbClr val="FFFFFF"/>
              </a:highlight>
              <a:latin typeface="Century Gothic"/>
              <a:ea typeface="Century Gothic"/>
              <a:cs typeface="Century Gothic"/>
              <a:sym typeface="Century Gothic"/>
            </a:endParaRPr>
          </a:p>
          <a:p>
            <a:pPr marL="457200" lvl="0" indent="-342900" algn="l" rtl="0">
              <a:lnSpc>
                <a:spcPct val="115000"/>
              </a:lnSpc>
              <a:spcBef>
                <a:spcPts val="400"/>
              </a:spcBef>
              <a:spcAft>
                <a:spcPts val="0"/>
              </a:spcAft>
              <a:buClr>
                <a:srgbClr val="A64D79"/>
              </a:buClr>
              <a:buSzPts val="1800"/>
              <a:buFont typeface="Century Gothic"/>
              <a:buAutoNum type="arabicPeriod"/>
            </a:pPr>
            <a:r>
              <a:rPr lang="en-US" sz="1800" b="1" i="1">
                <a:solidFill>
                  <a:srgbClr val="A64D79"/>
                </a:solidFill>
                <a:latin typeface="Century Gothic"/>
                <a:ea typeface="Century Gothic"/>
                <a:cs typeface="Century Gothic"/>
                <a:sym typeface="Century Gothic"/>
              </a:rPr>
              <a:t>Johns Hopkins Dashboard:</a:t>
            </a:r>
            <a:r>
              <a:rPr lang="en-US" sz="1800" b="1">
                <a:solidFill>
                  <a:srgbClr val="A64D79"/>
                </a:solidFill>
                <a:latin typeface="Century Gothic"/>
                <a:ea typeface="Century Gothic"/>
                <a:cs typeface="Century Gothic"/>
                <a:sym typeface="Century Gothic"/>
              </a:rPr>
              <a:t> </a:t>
            </a:r>
            <a:endParaRPr sz="1800" b="1">
              <a:solidFill>
                <a:srgbClr val="A64D79"/>
              </a:solidFill>
              <a:latin typeface="Century Gothic"/>
              <a:ea typeface="Century Gothic"/>
              <a:cs typeface="Century Gothic"/>
              <a:sym typeface="Century Gothic"/>
            </a:endParaRPr>
          </a:p>
          <a:p>
            <a:pPr marL="0" lvl="0" indent="457200" algn="l" rtl="0">
              <a:lnSpc>
                <a:spcPct val="115000"/>
              </a:lnSpc>
              <a:spcBef>
                <a:spcPts val="400"/>
              </a:spcBef>
              <a:spcAft>
                <a:spcPts val="0"/>
              </a:spcAft>
              <a:buNone/>
            </a:pPr>
            <a:r>
              <a:rPr lang="en-US" sz="1800" u="sng">
                <a:solidFill>
                  <a:srgbClr val="FFFFFF"/>
                </a:solidFill>
                <a:latin typeface="Century Gothic"/>
                <a:ea typeface="Century Gothic"/>
                <a:cs typeface="Century Gothic"/>
                <a:sym typeface="Century Gothic"/>
              </a:rPr>
              <a:t>https://www.arcgis.com/apps/opsdashboard/index.html#/bda7594740fd40299423467b48e9ecf6</a:t>
            </a:r>
            <a:endParaRPr sz="1800" u="sng">
              <a:solidFill>
                <a:srgbClr val="FFFFFF"/>
              </a:solidFill>
              <a:latin typeface="Century Gothic"/>
              <a:ea typeface="Century Gothic"/>
              <a:cs typeface="Century Gothic"/>
              <a:sym typeface="Century Gothic"/>
            </a:endParaRPr>
          </a:p>
          <a:p>
            <a:pPr marL="0" lvl="0" indent="0" algn="l" rtl="0">
              <a:lnSpc>
                <a:spcPct val="115000"/>
              </a:lnSpc>
              <a:spcBef>
                <a:spcPts val="400"/>
              </a:spcBef>
              <a:spcAft>
                <a:spcPts val="0"/>
              </a:spcAft>
              <a:buNone/>
            </a:pPr>
            <a:endParaRPr sz="1800">
              <a:solidFill>
                <a:srgbClr val="FFFFFF"/>
              </a:solidFill>
              <a:latin typeface="Century Gothic"/>
              <a:ea typeface="Century Gothic"/>
              <a:cs typeface="Century Gothic"/>
              <a:sym typeface="Century Gothic"/>
            </a:endParaRPr>
          </a:p>
          <a:p>
            <a:pPr marL="457200" lvl="0" indent="-342900" algn="l" rtl="0">
              <a:lnSpc>
                <a:spcPct val="115000"/>
              </a:lnSpc>
              <a:spcBef>
                <a:spcPts val="400"/>
              </a:spcBef>
              <a:spcAft>
                <a:spcPts val="0"/>
              </a:spcAft>
              <a:buClr>
                <a:srgbClr val="A64D79"/>
              </a:buClr>
              <a:buSzPts val="1800"/>
              <a:buFont typeface="Century Gothic"/>
              <a:buAutoNum type="arabicPeriod"/>
            </a:pPr>
            <a:r>
              <a:rPr lang="en-US" sz="1800" b="1" i="1">
                <a:solidFill>
                  <a:srgbClr val="A64D79"/>
                </a:solidFill>
                <a:latin typeface="Century Gothic"/>
                <a:ea typeface="Century Gothic"/>
                <a:cs typeface="Century Gothic"/>
                <a:sym typeface="Century Gothic"/>
              </a:rPr>
              <a:t>Dataset:</a:t>
            </a:r>
            <a:r>
              <a:rPr lang="en-US" sz="1800" b="1">
                <a:solidFill>
                  <a:srgbClr val="A64D79"/>
                </a:solidFill>
                <a:latin typeface="Century Gothic"/>
                <a:ea typeface="Century Gothic"/>
                <a:cs typeface="Century Gothic"/>
                <a:sym typeface="Century Gothic"/>
              </a:rPr>
              <a:t> </a:t>
            </a:r>
            <a:endParaRPr sz="1800" b="1">
              <a:solidFill>
                <a:srgbClr val="A64D79"/>
              </a:solidFill>
              <a:latin typeface="Century Gothic"/>
              <a:ea typeface="Century Gothic"/>
              <a:cs typeface="Century Gothic"/>
              <a:sym typeface="Century Gothic"/>
            </a:endParaRPr>
          </a:p>
          <a:p>
            <a:pPr marL="0" lvl="0" indent="457200" algn="l" rtl="0">
              <a:lnSpc>
                <a:spcPct val="115000"/>
              </a:lnSpc>
              <a:spcBef>
                <a:spcPts val="0"/>
              </a:spcBef>
              <a:spcAft>
                <a:spcPts val="0"/>
              </a:spcAft>
              <a:buNone/>
            </a:pPr>
            <a:r>
              <a:rPr lang="en-US" sz="1800" u="sng">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https://www.kaggle.com/sudalairajkumar/novel-corona-virus-2019-dataset</a:t>
            </a:r>
            <a:endParaRPr sz="1800" u="sng">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u="sng">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800" b="1" i="1">
                <a:solidFill>
                  <a:srgbClr val="A64D79"/>
                </a:solidFill>
                <a:latin typeface="Century Gothic"/>
                <a:ea typeface="Century Gothic"/>
                <a:cs typeface="Century Gothic"/>
                <a:sym typeface="Century Gothic"/>
              </a:rPr>
              <a:t>4.    Project Code:</a:t>
            </a:r>
            <a:r>
              <a:rPr lang="en-US" sz="1800" b="1">
                <a:solidFill>
                  <a:srgbClr val="A64D79"/>
                </a:solidFill>
                <a:latin typeface="Century Gothic"/>
                <a:ea typeface="Century Gothic"/>
                <a:cs typeface="Century Gothic"/>
                <a:sym typeface="Century Gothic"/>
              </a:rPr>
              <a:t> </a:t>
            </a:r>
            <a:endParaRPr sz="1800" b="1" u="sng">
              <a:solidFill>
                <a:srgbClr val="A64D79"/>
              </a:solidFill>
              <a:latin typeface="Century Gothic"/>
              <a:ea typeface="Century Gothic"/>
              <a:cs typeface="Century Gothic"/>
              <a:sym typeface="Century Gothic"/>
            </a:endParaRPr>
          </a:p>
          <a:p>
            <a:pPr marL="0" lvl="0" indent="457200" algn="l" rtl="0">
              <a:lnSpc>
                <a:spcPct val="115000"/>
              </a:lnSpc>
              <a:spcBef>
                <a:spcPts val="0"/>
              </a:spcBef>
              <a:spcAft>
                <a:spcPts val="0"/>
              </a:spcAft>
              <a:buNone/>
            </a:pPr>
            <a:r>
              <a:rPr lang="en-US" sz="1800" u="sng">
                <a:solidFill>
                  <a:srgbClr val="FFFFFF"/>
                </a:solidFill>
                <a:latin typeface="Century Gothic"/>
                <a:ea typeface="Century Gothic"/>
                <a:cs typeface="Century Gothic"/>
                <a:sym typeface="Century Gothic"/>
              </a:rPr>
              <a:t>https://drive.google.com/drive/folders/18ok4OWUCtvq6q68BX9Sw9a7GOyhrNTeA?usp=sharing</a:t>
            </a:r>
            <a:endParaRPr sz="1800" u="sng">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pic>
        <p:nvPicPr>
          <p:cNvPr id="410" name="Google Shape;410;p43"/>
          <p:cNvPicPr preferRelativeResize="0"/>
          <p:nvPr/>
        </p:nvPicPr>
        <p:blipFill>
          <a:blip r:embed="rId6">
            <a:alphaModFix/>
          </a:blip>
          <a:stretch>
            <a:fillRect/>
          </a:stretch>
        </p:blipFill>
        <p:spPr>
          <a:xfrm>
            <a:off x="11353675" y="0"/>
            <a:ext cx="835150" cy="895275"/>
          </a:xfrm>
          <a:prstGeom prst="rect">
            <a:avLst/>
          </a:prstGeom>
          <a:noFill/>
          <a:ln>
            <a:noFill/>
          </a:ln>
        </p:spPr>
      </p:pic>
      <p:grpSp>
        <p:nvGrpSpPr>
          <p:cNvPr id="411" name="Google Shape;411;p43"/>
          <p:cNvGrpSpPr/>
          <p:nvPr/>
        </p:nvGrpSpPr>
        <p:grpSpPr>
          <a:xfrm>
            <a:off x="4926279" y="626662"/>
            <a:ext cx="411002" cy="441044"/>
            <a:chOff x="5305425" y="2638425"/>
            <a:chExt cx="1579563" cy="1577975"/>
          </a:xfrm>
        </p:grpSpPr>
        <p:sp>
          <p:nvSpPr>
            <p:cNvPr id="412" name="Google Shape;412;p43"/>
            <p:cNvSpPr/>
            <p:nvPr/>
          </p:nvSpPr>
          <p:spPr>
            <a:xfrm>
              <a:off x="5305425" y="2638425"/>
              <a:ext cx="1579563" cy="1577975"/>
            </a:xfrm>
            <a:custGeom>
              <a:avLst/>
              <a:gdLst/>
              <a:ahLst/>
              <a:cxnLst/>
              <a:rect l="l" t="t" r="r" b="b"/>
              <a:pathLst>
                <a:path w="421" h="421" extrusionOk="0">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413" name="Google Shape;413;p43"/>
            <p:cNvSpPr/>
            <p:nvPr/>
          </p:nvSpPr>
          <p:spPr>
            <a:xfrm>
              <a:off x="5602288" y="2933700"/>
              <a:ext cx="985838" cy="985838"/>
            </a:xfrm>
            <a:custGeom>
              <a:avLst/>
              <a:gdLst/>
              <a:ahLst/>
              <a:cxnLst/>
              <a:rect l="l" t="t" r="r" b="b"/>
              <a:pathLst>
                <a:path w="263" h="263" extrusionOk="0">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4"/>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body" idx="1"/>
          </p:nvPr>
        </p:nvSpPr>
        <p:spPr>
          <a:xfrm>
            <a:off x="2082755" y="1694151"/>
            <a:ext cx="11585700" cy="4385100"/>
          </a:xfrm>
          <a:prstGeom prst="rect">
            <a:avLst/>
          </a:prstGeom>
        </p:spPr>
        <p:txBody>
          <a:bodyPr spcFirstLastPara="1" wrap="square" lIns="121875" tIns="121875" rIns="121875" bIns="121875" anchor="t" anchorCtr="0">
            <a:noAutofit/>
          </a:bodyPr>
          <a:lstStyle/>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Introduction</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Data Insights</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Data Sample</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Exploratory Data Analysis</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Data Visualization</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Model</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Analysis on the Impact of Scale</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Key Results </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Conclusion</a:t>
            </a:r>
            <a:endParaRPr sz="1800">
              <a:latin typeface="Century Gothic"/>
              <a:ea typeface="Century Gothic"/>
              <a:cs typeface="Century Gothic"/>
              <a:sym typeface="Century Gothic"/>
            </a:endParaRPr>
          </a:p>
          <a:p>
            <a:pPr marL="457200" lvl="0" indent="-342900" algn="l" rtl="0">
              <a:lnSpc>
                <a:spcPct val="150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Future Recommendations</a:t>
            </a:r>
            <a:endParaRPr sz="1800">
              <a:latin typeface="Century Gothic"/>
              <a:ea typeface="Century Gothic"/>
              <a:cs typeface="Century Gothic"/>
              <a:sym typeface="Century Gothic"/>
            </a:endParaRPr>
          </a:p>
        </p:txBody>
      </p:sp>
      <p:sp>
        <p:nvSpPr>
          <p:cNvPr id="116" name="Google Shape;116;p19"/>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sp>
        <p:nvSpPr>
          <p:cNvPr id="117" name="Google Shape;117;p19"/>
          <p:cNvSpPr txBox="1">
            <a:spLocks noGrp="1"/>
          </p:cNvSpPr>
          <p:nvPr>
            <p:ph type="title"/>
          </p:nvPr>
        </p:nvSpPr>
        <p:spPr>
          <a:xfrm>
            <a:off x="3197655" y="125304"/>
            <a:ext cx="9735300" cy="535800"/>
          </a:xfrm>
          <a:prstGeom prst="rect">
            <a:avLst/>
          </a:prstGeom>
        </p:spPr>
        <p:txBody>
          <a:bodyPr spcFirstLastPara="1" wrap="square" lIns="121875" tIns="121875" rIns="121875" bIns="121875" anchor="t" anchorCtr="0">
            <a:noAutofit/>
          </a:bodyPr>
          <a:lstStyle/>
          <a:p>
            <a:pPr marL="0" lvl="0" indent="0" algn="ctr" rtl="0">
              <a:spcBef>
                <a:spcPts val="0"/>
              </a:spcBef>
              <a:spcAft>
                <a:spcPts val="0"/>
              </a:spcAft>
              <a:buNone/>
            </a:pPr>
            <a:r>
              <a:rPr lang="en-US" sz="3600">
                <a:latin typeface="Century Gothic"/>
                <a:ea typeface="Century Gothic"/>
                <a:cs typeface="Century Gothic"/>
                <a:sym typeface="Century Gothic"/>
              </a:rPr>
              <a:t>Agenda</a:t>
            </a:r>
            <a:endParaRPr sz="3600">
              <a:latin typeface="Century Gothic"/>
              <a:ea typeface="Century Gothic"/>
              <a:cs typeface="Century Gothic"/>
              <a:sym typeface="Century Gothic"/>
            </a:endParaRPr>
          </a:p>
        </p:txBody>
      </p:sp>
      <p:pic>
        <p:nvPicPr>
          <p:cNvPr id="118" name="Google Shape;118;p19"/>
          <p:cNvPicPr preferRelativeResize="0"/>
          <p:nvPr/>
        </p:nvPicPr>
        <p:blipFill>
          <a:blip r:embed="rId3">
            <a:alphaModFix/>
          </a:blip>
          <a:stretch>
            <a:fillRect/>
          </a:stretch>
        </p:blipFill>
        <p:spPr>
          <a:xfrm>
            <a:off x="11099900" y="0"/>
            <a:ext cx="1088925" cy="1167325"/>
          </a:xfrm>
          <a:prstGeom prst="rect">
            <a:avLst/>
          </a:prstGeom>
          <a:noFill/>
          <a:ln>
            <a:noFill/>
          </a:ln>
        </p:spPr>
      </p:pic>
      <p:pic>
        <p:nvPicPr>
          <p:cNvPr id="119" name="Google Shape;119;p19"/>
          <p:cNvPicPr preferRelativeResize="0"/>
          <p:nvPr/>
        </p:nvPicPr>
        <p:blipFill>
          <a:blip r:embed="rId4">
            <a:alphaModFix/>
          </a:blip>
          <a:stretch>
            <a:fillRect/>
          </a:stretch>
        </p:blipFill>
        <p:spPr>
          <a:xfrm>
            <a:off x="0" y="0"/>
            <a:ext cx="5212080" cy="2866736"/>
          </a:xfrm>
          <a:prstGeom prst="rect">
            <a:avLst/>
          </a:prstGeom>
          <a:noFill/>
          <a:ln>
            <a:noFill/>
          </a:ln>
          <a:effectLst>
            <a:outerShdw blurRad="57150" dist="19050" dir="5400000" algn="bl" rotWithShape="0">
              <a:srgbClr val="2D3B45">
                <a:alpha val="50000"/>
              </a:srgbClr>
            </a:outerShdw>
          </a:effectLst>
        </p:spPr>
      </p:pic>
      <p:grpSp>
        <p:nvGrpSpPr>
          <p:cNvPr id="120" name="Google Shape;120;p19"/>
          <p:cNvGrpSpPr/>
          <p:nvPr/>
        </p:nvGrpSpPr>
        <p:grpSpPr>
          <a:xfrm>
            <a:off x="6535404" y="85815"/>
            <a:ext cx="635390" cy="614753"/>
            <a:chOff x="5803900" y="2852738"/>
            <a:chExt cx="1300163" cy="1319212"/>
          </a:xfrm>
        </p:grpSpPr>
        <p:sp>
          <p:nvSpPr>
            <p:cNvPr id="121" name="Google Shape;121;p19"/>
            <p:cNvSpPr/>
            <p:nvPr/>
          </p:nvSpPr>
          <p:spPr>
            <a:xfrm>
              <a:off x="5803900" y="2852738"/>
              <a:ext cx="1300163" cy="1319212"/>
            </a:xfrm>
            <a:custGeom>
              <a:avLst/>
              <a:gdLst/>
              <a:ahLst/>
              <a:cxnLst/>
              <a:rect l="l" t="t" r="r" b="b"/>
              <a:pathLst>
                <a:path w="347" h="352" extrusionOk="0">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22" name="Google Shape;122;p19"/>
            <p:cNvSpPr/>
            <p:nvPr/>
          </p:nvSpPr>
          <p:spPr>
            <a:xfrm>
              <a:off x="6080125" y="3136900"/>
              <a:ext cx="747713" cy="746125"/>
            </a:xfrm>
            <a:custGeom>
              <a:avLst/>
              <a:gdLst/>
              <a:ahLst/>
              <a:cxnLst/>
              <a:rect l="l" t="t" r="r" b="b"/>
              <a:pathLst>
                <a:path w="199" h="199" extrusionOk="0">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body" idx="1"/>
          </p:nvPr>
        </p:nvSpPr>
        <p:spPr>
          <a:xfrm>
            <a:off x="1382275" y="1063100"/>
            <a:ext cx="10606800" cy="53859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In 2020, the novel COVID-19 virus has turned into a global pandemic and has affected nearly every person in some capacity. Scientists and researchers across the globe are working on treatments and vaccine to contain the virus to help restore life back to normal. We will conduct our own analysis to see how the virus has affected the world.</a:t>
            </a:r>
            <a:endParaRPr sz="1800">
              <a:solidFill>
                <a:srgbClr val="FFFFFF"/>
              </a:solidFill>
              <a:latin typeface="Century Gothic"/>
              <a:ea typeface="Century Gothic"/>
              <a:cs typeface="Century Gothic"/>
              <a:sym typeface="Century Gothic"/>
            </a:endParaRPr>
          </a:p>
          <a:p>
            <a:pPr marL="0" lvl="0" indent="0" algn="l" rtl="0">
              <a:lnSpc>
                <a:spcPct val="115000"/>
              </a:lnSpc>
              <a:spcBef>
                <a:spcPts val="1200"/>
              </a:spcBef>
              <a:spcAft>
                <a:spcPts val="0"/>
              </a:spcAft>
              <a:buNone/>
            </a:pPr>
            <a:r>
              <a:rPr lang="en-US" sz="1800" b="1" u="sng">
                <a:latin typeface="Century Gothic"/>
                <a:ea typeface="Century Gothic"/>
                <a:cs typeface="Century Gothic"/>
                <a:sym typeface="Century Gothic"/>
              </a:rPr>
              <a:t>Research Statement:</a:t>
            </a:r>
            <a:endParaRPr sz="1800" b="1" u="sng">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US" sz="1800">
                <a:latin typeface="Century Gothic"/>
                <a:ea typeface="Century Gothic"/>
                <a:cs typeface="Century Gothic"/>
                <a:sym typeface="Century Gothic"/>
              </a:rPr>
              <a:t>Conduct an exploratory data analysis and cluster analysis on the timeline and areas affected most by COVID-19.</a:t>
            </a:r>
            <a:endParaRPr sz="1800">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US" sz="1800" b="1" u="sng">
                <a:latin typeface="Century Gothic"/>
                <a:ea typeface="Century Gothic"/>
                <a:cs typeface="Century Gothic"/>
                <a:sym typeface="Century Gothic"/>
              </a:rPr>
              <a:t>Key Issues:</a:t>
            </a:r>
            <a:endParaRPr sz="1800" b="1" u="sng">
              <a:latin typeface="Century Gothic"/>
              <a:ea typeface="Century Gothic"/>
              <a:cs typeface="Century Gothic"/>
              <a:sym typeface="Century Gothic"/>
            </a:endParaRPr>
          </a:p>
          <a:p>
            <a:pPr marL="457200" lvl="0" indent="-342900" algn="l" rtl="0">
              <a:lnSpc>
                <a:spcPct val="115000"/>
              </a:lnSpc>
              <a:spcBef>
                <a:spcPts val="1000"/>
              </a:spcBef>
              <a:spcAft>
                <a:spcPts val="0"/>
              </a:spcAft>
              <a:buSzPts val="1800"/>
              <a:buFont typeface="Century Gothic"/>
              <a:buAutoNum type="arabicPeriod"/>
            </a:pPr>
            <a:r>
              <a:rPr lang="en-US" sz="1800">
                <a:latin typeface="Century Gothic"/>
                <a:ea typeface="Century Gothic"/>
                <a:cs typeface="Century Gothic"/>
                <a:sym typeface="Century Gothic"/>
              </a:rPr>
              <a:t>How can we visually represent this large dataset?</a:t>
            </a:r>
            <a:endParaRPr sz="1800">
              <a:latin typeface="Century Gothic"/>
              <a:ea typeface="Century Gothic"/>
              <a:cs typeface="Century Gothic"/>
              <a:sym typeface="Century Gothic"/>
            </a:endParaRPr>
          </a:p>
          <a:p>
            <a:pPr marL="457200" lvl="0" indent="-342900" algn="l" rtl="0">
              <a:lnSpc>
                <a:spcPct val="115000"/>
              </a:lnSpc>
              <a:spcBef>
                <a:spcPts val="0"/>
              </a:spcBef>
              <a:spcAft>
                <a:spcPts val="0"/>
              </a:spcAft>
              <a:buSzPts val="1800"/>
              <a:buFont typeface="Century Gothic"/>
              <a:buAutoNum type="arabicPeriod"/>
            </a:pPr>
            <a:r>
              <a:rPr lang="en-US" sz="1800">
                <a:latin typeface="Century Gothic"/>
                <a:ea typeface="Century Gothic"/>
                <a:cs typeface="Century Gothic"/>
                <a:sym typeface="Century Gothic"/>
              </a:rPr>
              <a:t>Which regions or clusters has COVID-19 hit hardest?</a:t>
            </a:r>
            <a:endParaRPr sz="1800">
              <a:latin typeface="Century Gothic"/>
              <a:ea typeface="Century Gothic"/>
              <a:cs typeface="Century Gothic"/>
              <a:sym typeface="Century Gothic"/>
            </a:endParaRPr>
          </a:p>
          <a:p>
            <a:pPr marL="0" lvl="0" indent="0" algn="l" rtl="0">
              <a:spcBef>
                <a:spcPts val="1000"/>
              </a:spcBef>
              <a:spcAft>
                <a:spcPts val="0"/>
              </a:spcAft>
              <a:buClr>
                <a:schemeClr val="dk1"/>
              </a:buClr>
              <a:buSzPts val="1100"/>
              <a:buFont typeface="Arial"/>
              <a:buNone/>
            </a:pPr>
            <a:r>
              <a:rPr lang="en-US" sz="1800" b="1">
                <a:latin typeface="Century Gothic"/>
                <a:ea typeface="Century Gothic"/>
                <a:cs typeface="Century Gothic"/>
                <a:sym typeface="Century Gothic"/>
              </a:rPr>
              <a:t>Programs</a:t>
            </a:r>
            <a:r>
              <a:rPr lang="en-US" sz="1800">
                <a:latin typeface="Century Gothic"/>
                <a:ea typeface="Century Gothic"/>
                <a:cs typeface="Century Gothic"/>
                <a:sym typeface="Century Gothic"/>
              </a:rPr>
              <a:t> used to aid our analysis:</a:t>
            </a:r>
            <a:endParaRPr sz="1800">
              <a:latin typeface="Century Gothic"/>
              <a:ea typeface="Century Gothic"/>
              <a:cs typeface="Century Gothic"/>
              <a:sym typeface="Century Gothic"/>
            </a:endParaRPr>
          </a:p>
          <a:p>
            <a:pPr marL="457200" lvl="0" indent="-342900" algn="l" rtl="0">
              <a:spcBef>
                <a:spcPts val="900"/>
              </a:spcBef>
              <a:spcAft>
                <a:spcPts val="0"/>
              </a:spcAft>
              <a:buSzPts val="1800"/>
              <a:buFont typeface="Century Gothic"/>
              <a:buChar char="-"/>
            </a:pPr>
            <a:r>
              <a:rPr lang="en-US" sz="1800">
                <a:latin typeface="Century Gothic"/>
                <a:ea typeface="Century Gothic"/>
                <a:cs typeface="Century Gothic"/>
                <a:sym typeface="Century Gothic"/>
              </a:rPr>
              <a:t>Excel</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US" sz="1800">
                <a:latin typeface="Century Gothic"/>
                <a:ea typeface="Century Gothic"/>
                <a:cs typeface="Century Gothic"/>
                <a:sym typeface="Century Gothic"/>
              </a:rPr>
              <a:t>Apache Spark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US" sz="1800">
                <a:latin typeface="Century Gothic"/>
                <a:ea typeface="Century Gothic"/>
                <a:cs typeface="Century Gothic"/>
                <a:sym typeface="Century Gothic"/>
              </a:rPr>
              <a:t>Tableau</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US" sz="1800">
                <a:latin typeface="Century Gothic"/>
                <a:ea typeface="Century Gothic"/>
                <a:cs typeface="Century Gothic"/>
                <a:sym typeface="Century Gothic"/>
              </a:rPr>
              <a:t>AWS ec2 and EMR</a:t>
            </a:r>
            <a:endParaRPr sz="1800">
              <a:latin typeface="Century Gothic"/>
              <a:ea typeface="Century Gothic"/>
              <a:cs typeface="Century Gothic"/>
              <a:sym typeface="Century Gothic"/>
            </a:endParaRPr>
          </a:p>
        </p:txBody>
      </p:sp>
      <p:sp>
        <p:nvSpPr>
          <p:cNvPr id="129" name="Google Shape;129;p20"/>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
        <p:nvSpPr>
          <p:cNvPr id="130" name="Google Shape;130;p20"/>
          <p:cNvSpPr txBox="1">
            <a:spLocks noGrp="1"/>
          </p:cNvSpPr>
          <p:nvPr>
            <p:ph type="title"/>
          </p:nvPr>
        </p:nvSpPr>
        <p:spPr>
          <a:xfrm>
            <a:off x="3162580" y="188954"/>
            <a:ext cx="9735300" cy="535800"/>
          </a:xfrm>
          <a:prstGeom prst="rect">
            <a:avLst/>
          </a:prstGeom>
        </p:spPr>
        <p:txBody>
          <a:bodyPr spcFirstLastPara="1" wrap="square" lIns="121875" tIns="121875" rIns="121875" bIns="121875" anchor="t" anchorCtr="0">
            <a:noAutofit/>
          </a:bodyPr>
          <a:lstStyle/>
          <a:p>
            <a:pPr marL="0" lvl="0" indent="0" algn="ctr" rtl="0">
              <a:spcBef>
                <a:spcPts val="0"/>
              </a:spcBef>
              <a:spcAft>
                <a:spcPts val="0"/>
              </a:spcAft>
              <a:buNone/>
            </a:pPr>
            <a:r>
              <a:rPr lang="en-US" sz="3600">
                <a:latin typeface="Century Gothic"/>
                <a:ea typeface="Century Gothic"/>
                <a:cs typeface="Century Gothic"/>
                <a:sym typeface="Century Gothic"/>
              </a:rPr>
              <a:t>Introduction</a:t>
            </a:r>
            <a:endParaRPr sz="3600">
              <a:latin typeface="Century Gothic"/>
              <a:ea typeface="Century Gothic"/>
              <a:cs typeface="Century Gothic"/>
              <a:sym typeface="Century Gothic"/>
            </a:endParaRPr>
          </a:p>
        </p:txBody>
      </p:sp>
      <p:pic>
        <p:nvPicPr>
          <p:cNvPr id="131" name="Google Shape;131;p20"/>
          <p:cNvPicPr preferRelativeResize="0"/>
          <p:nvPr/>
        </p:nvPicPr>
        <p:blipFill>
          <a:blip r:embed="rId3">
            <a:alphaModFix/>
          </a:blip>
          <a:stretch>
            <a:fillRect/>
          </a:stretch>
        </p:blipFill>
        <p:spPr>
          <a:xfrm>
            <a:off x="11099900" y="0"/>
            <a:ext cx="1088925" cy="1167325"/>
          </a:xfrm>
          <a:prstGeom prst="rect">
            <a:avLst/>
          </a:prstGeom>
          <a:noFill/>
          <a:ln>
            <a:noFill/>
          </a:ln>
        </p:spPr>
      </p:pic>
      <p:pic>
        <p:nvPicPr>
          <p:cNvPr id="132" name="Google Shape;132;p20"/>
          <p:cNvPicPr preferRelativeResize="0"/>
          <p:nvPr/>
        </p:nvPicPr>
        <p:blipFill>
          <a:blip r:embed="rId4">
            <a:alphaModFix/>
          </a:blip>
          <a:stretch>
            <a:fillRect/>
          </a:stretch>
        </p:blipFill>
        <p:spPr>
          <a:xfrm>
            <a:off x="0" y="19788"/>
            <a:ext cx="5212080" cy="2866736"/>
          </a:xfrm>
          <a:prstGeom prst="rect">
            <a:avLst/>
          </a:prstGeom>
          <a:noFill/>
          <a:ln>
            <a:noFill/>
          </a:ln>
          <a:effectLst>
            <a:outerShdw blurRad="57150" dist="19050" dir="5400000" algn="bl" rotWithShape="0">
              <a:srgbClr val="2D3B45">
                <a:alpha val="50000"/>
              </a:srgbClr>
            </a:outerShdw>
          </a:effectLst>
        </p:spPr>
      </p:pic>
      <p:pic>
        <p:nvPicPr>
          <p:cNvPr id="133" name="Google Shape;133;p20"/>
          <p:cNvPicPr preferRelativeResize="0"/>
          <p:nvPr/>
        </p:nvPicPr>
        <p:blipFill rotWithShape="1">
          <a:blip r:embed="rId5">
            <a:alphaModFix/>
          </a:blip>
          <a:srcRect l="12261" t="12233" r="13016" b="18221"/>
          <a:stretch/>
        </p:blipFill>
        <p:spPr>
          <a:xfrm>
            <a:off x="5616450" y="267675"/>
            <a:ext cx="678963" cy="63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40" name="Google Shape;140;p21"/>
          <p:cNvSpPr txBox="1">
            <a:spLocks noGrp="1"/>
          </p:cNvSpPr>
          <p:nvPr>
            <p:ph type="title"/>
          </p:nvPr>
        </p:nvSpPr>
        <p:spPr>
          <a:xfrm>
            <a:off x="2929130" y="212629"/>
            <a:ext cx="9735300" cy="535800"/>
          </a:xfrm>
          <a:prstGeom prst="rect">
            <a:avLst/>
          </a:prstGeom>
        </p:spPr>
        <p:txBody>
          <a:bodyPr spcFirstLastPara="1" wrap="square" lIns="121875" tIns="121875" rIns="121875" bIns="121875" anchor="t" anchorCtr="0">
            <a:noAutofit/>
          </a:bodyPr>
          <a:lstStyle/>
          <a:p>
            <a:pPr marL="0" lvl="0" indent="0" algn="ctr" rtl="0">
              <a:spcBef>
                <a:spcPts val="0"/>
              </a:spcBef>
              <a:spcAft>
                <a:spcPts val="0"/>
              </a:spcAft>
              <a:buNone/>
            </a:pPr>
            <a:r>
              <a:rPr lang="en-US" sz="3600">
                <a:latin typeface="Century Gothic"/>
                <a:ea typeface="Century Gothic"/>
                <a:cs typeface="Century Gothic"/>
                <a:sym typeface="Century Gothic"/>
              </a:rPr>
              <a:t>Data Insights </a:t>
            </a:r>
            <a:endParaRPr sz="3600">
              <a:latin typeface="Century Gothic"/>
              <a:ea typeface="Century Gothic"/>
              <a:cs typeface="Century Gothic"/>
              <a:sym typeface="Century Gothic"/>
            </a:endParaRPr>
          </a:p>
        </p:txBody>
      </p:sp>
      <p:sp>
        <p:nvSpPr>
          <p:cNvPr id="141" name="Google Shape;141;p21"/>
          <p:cNvSpPr txBox="1"/>
          <p:nvPr/>
        </p:nvSpPr>
        <p:spPr>
          <a:xfrm>
            <a:off x="143150" y="6051175"/>
            <a:ext cx="119853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FFFFFF"/>
                </a:solidFill>
                <a:latin typeface="Century Gothic"/>
                <a:ea typeface="Century Gothic"/>
                <a:cs typeface="Century Gothic"/>
                <a:sym typeface="Century Gothic"/>
              </a:rPr>
              <a:t>Kaggle Dataset Source: https://www.kaggle.com/sudalairajkumar/novel-corona-virus-2019-dataset?select=covid_19_data.csv</a:t>
            </a:r>
            <a:endParaRPr sz="1500">
              <a:solidFill>
                <a:srgbClr val="FFFFFF"/>
              </a:solidFill>
              <a:latin typeface="Century Gothic"/>
              <a:ea typeface="Century Gothic"/>
              <a:cs typeface="Century Gothic"/>
              <a:sym typeface="Century Gothic"/>
            </a:endParaRPr>
          </a:p>
        </p:txBody>
      </p:sp>
      <p:pic>
        <p:nvPicPr>
          <p:cNvPr id="142" name="Google Shape;142;p21"/>
          <p:cNvPicPr preferRelativeResize="0"/>
          <p:nvPr/>
        </p:nvPicPr>
        <p:blipFill>
          <a:blip r:embed="rId3">
            <a:alphaModFix/>
          </a:blip>
          <a:stretch>
            <a:fillRect/>
          </a:stretch>
        </p:blipFill>
        <p:spPr>
          <a:xfrm>
            <a:off x="11099900" y="0"/>
            <a:ext cx="1088925" cy="1167325"/>
          </a:xfrm>
          <a:prstGeom prst="rect">
            <a:avLst/>
          </a:prstGeom>
          <a:noFill/>
          <a:ln>
            <a:noFill/>
          </a:ln>
        </p:spPr>
      </p:pic>
      <p:pic>
        <p:nvPicPr>
          <p:cNvPr id="143" name="Google Shape;143;p21"/>
          <p:cNvPicPr preferRelativeResize="0"/>
          <p:nvPr/>
        </p:nvPicPr>
        <p:blipFill>
          <a:blip r:embed="rId4">
            <a:alphaModFix/>
          </a:blip>
          <a:stretch>
            <a:fillRect/>
          </a:stretch>
        </p:blipFill>
        <p:spPr>
          <a:xfrm>
            <a:off x="0" y="0"/>
            <a:ext cx="5212080" cy="2866736"/>
          </a:xfrm>
          <a:prstGeom prst="rect">
            <a:avLst/>
          </a:prstGeom>
          <a:noFill/>
          <a:ln>
            <a:noFill/>
          </a:ln>
          <a:effectLst>
            <a:outerShdw blurRad="57150" dist="19050" dir="5400000" algn="bl" rotWithShape="0">
              <a:srgbClr val="2D3B45">
                <a:alpha val="50000"/>
              </a:srgbClr>
            </a:outerShdw>
          </a:effectLst>
        </p:spPr>
      </p:pic>
      <p:sp>
        <p:nvSpPr>
          <p:cNvPr id="144" name="Google Shape;144;p21"/>
          <p:cNvSpPr txBox="1"/>
          <p:nvPr/>
        </p:nvSpPr>
        <p:spPr>
          <a:xfrm>
            <a:off x="986013" y="1323550"/>
            <a:ext cx="10712700" cy="4571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We are using a Novel Coronavirus 2019 Dataset, made available by Johns Hopkins University</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This dataset contains 8 files, 1608 columns, and over 100,000+ rows</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Includes daily information, time-series data, and lists with individual information, such as age, gender, and symptom characteristics. </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This dataset also spans from January 22nd, 2020, to November 16th, 2020, so we will have incomplete data for those two months. </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Some key variables we will use for our analysis are:</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Country</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US States</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Date</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Total Confirmed</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Total Deaths</a:t>
            </a:r>
            <a:endParaRPr sz="1800">
              <a:solidFill>
                <a:schemeClr val="dk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dk1"/>
              </a:buClr>
              <a:buSzPts val="1800"/>
              <a:buFont typeface="Century Gothic"/>
              <a:buAutoNum type="alphaLcPeriod"/>
            </a:pPr>
            <a:r>
              <a:rPr lang="en-US" sz="1800">
                <a:solidFill>
                  <a:schemeClr val="dk1"/>
                </a:solidFill>
                <a:latin typeface="Century Gothic"/>
                <a:ea typeface="Century Gothic"/>
                <a:cs typeface="Century Gothic"/>
                <a:sym typeface="Century Gothic"/>
              </a:rPr>
              <a:t>Total Recovered</a:t>
            </a:r>
            <a:endParaRPr sz="1800">
              <a:solidFill>
                <a:schemeClr val="dk1"/>
              </a:solidFill>
              <a:latin typeface="Century Gothic"/>
              <a:ea typeface="Century Gothic"/>
              <a:cs typeface="Century Gothic"/>
              <a:sym typeface="Century Gothic"/>
            </a:endParaRPr>
          </a:p>
          <a:p>
            <a:pPr marL="914400" lvl="0" indent="0" algn="l" rtl="0">
              <a:lnSpc>
                <a:spcPct val="115000"/>
              </a:lnSpc>
              <a:spcBef>
                <a:spcPts val="1200"/>
              </a:spcBef>
              <a:spcAft>
                <a:spcPts val="0"/>
              </a:spcAft>
              <a:buNone/>
            </a:pPr>
            <a:endParaRPr sz="1800">
              <a:solidFill>
                <a:schemeClr val="dk1"/>
              </a:solidFill>
              <a:latin typeface="Century Gothic"/>
              <a:ea typeface="Century Gothic"/>
              <a:cs typeface="Century Gothic"/>
              <a:sym typeface="Century Gothic"/>
            </a:endParaRPr>
          </a:p>
          <a:p>
            <a:pPr marL="0" lvl="0" indent="0" algn="l" rtl="0">
              <a:lnSpc>
                <a:spcPct val="115000"/>
              </a:lnSpc>
              <a:spcBef>
                <a:spcPts val="1200"/>
              </a:spcBef>
              <a:spcAft>
                <a:spcPts val="0"/>
              </a:spcAft>
              <a:buNone/>
            </a:pPr>
            <a:endParaRPr sz="1800">
              <a:latin typeface="Century Gothic"/>
              <a:ea typeface="Century Gothic"/>
              <a:cs typeface="Century Gothic"/>
              <a:sym typeface="Century Gothic"/>
            </a:endParaRPr>
          </a:p>
        </p:txBody>
      </p:sp>
      <p:pic>
        <p:nvPicPr>
          <p:cNvPr id="145" name="Google Shape;145;p21"/>
          <p:cNvPicPr preferRelativeResize="0"/>
          <p:nvPr/>
        </p:nvPicPr>
        <p:blipFill>
          <a:blip r:embed="rId5">
            <a:alphaModFix/>
          </a:blip>
          <a:stretch>
            <a:fillRect/>
          </a:stretch>
        </p:blipFill>
        <p:spPr>
          <a:xfrm>
            <a:off x="5376775" y="265963"/>
            <a:ext cx="635400" cy="635400"/>
          </a:xfrm>
          <a:prstGeom prst="rect">
            <a:avLst/>
          </a:prstGeom>
          <a:noFill/>
          <a:ln w="9525" cap="flat" cmpd="sng">
            <a:solidFill>
              <a:srgbClr val="FF00F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sp>
        <p:nvSpPr>
          <p:cNvPr id="152" name="Google Shape;152;p22"/>
          <p:cNvSpPr txBox="1">
            <a:spLocks noGrp="1"/>
          </p:cNvSpPr>
          <p:nvPr>
            <p:ph type="title"/>
          </p:nvPr>
        </p:nvSpPr>
        <p:spPr>
          <a:xfrm>
            <a:off x="6147130" y="175717"/>
            <a:ext cx="9735300" cy="5358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None/>
            </a:pPr>
            <a:r>
              <a:rPr lang="en-US" sz="3600">
                <a:latin typeface="Century Gothic"/>
                <a:ea typeface="Century Gothic"/>
                <a:cs typeface="Century Gothic"/>
                <a:sym typeface="Century Gothic"/>
              </a:rPr>
              <a:t>Sample Raw Data</a:t>
            </a:r>
            <a:endParaRPr sz="3600">
              <a:latin typeface="Century Gothic"/>
              <a:ea typeface="Century Gothic"/>
              <a:cs typeface="Century Gothic"/>
              <a:sym typeface="Century Gothic"/>
            </a:endParaRPr>
          </a:p>
        </p:txBody>
      </p:sp>
      <p:pic>
        <p:nvPicPr>
          <p:cNvPr id="153" name="Google Shape;153;p22"/>
          <p:cNvPicPr preferRelativeResize="0"/>
          <p:nvPr/>
        </p:nvPicPr>
        <p:blipFill>
          <a:blip r:embed="rId3">
            <a:alphaModFix/>
          </a:blip>
          <a:stretch>
            <a:fillRect/>
          </a:stretch>
        </p:blipFill>
        <p:spPr>
          <a:xfrm>
            <a:off x="11167975" y="0"/>
            <a:ext cx="1020850" cy="1094351"/>
          </a:xfrm>
          <a:prstGeom prst="rect">
            <a:avLst/>
          </a:prstGeom>
          <a:noFill/>
          <a:ln>
            <a:noFill/>
          </a:ln>
        </p:spPr>
      </p:pic>
      <p:pic>
        <p:nvPicPr>
          <p:cNvPr id="154" name="Google Shape;154;p22"/>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155" name="Google Shape;155;p22"/>
          <p:cNvSpPr txBox="1"/>
          <p:nvPr/>
        </p:nvSpPr>
        <p:spPr>
          <a:xfrm>
            <a:off x="426150" y="1401725"/>
            <a:ext cx="7773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dk1"/>
                </a:solidFill>
                <a:latin typeface="Century Gothic"/>
                <a:ea typeface="Century Gothic"/>
                <a:cs typeface="Century Gothic"/>
                <a:sym typeface="Century Gothic"/>
              </a:rPr>
              <a:t>COVID-19 Time Series US Data:</a:t>
            </a:r>
            <a:endParaRPr sz="2300">
              <a:solidFill>
                <a:schemeClr val="dk1"/>
              </a:solidFill>
              <a:latin typeface="Century Gothic"/>
              <a:ea typeface="Century Gothic"/>
              <a:cs typeface="Century Gothic"/>
              <a:sym typeface="Century Gothic"/>
            </a:endParaRPr>
          </a:p>
        </p:txBody>
      </p:sp>
      <p:pic>
        <p:nvPicPr>
          <p:cNvPr id="156" name="Google Shape;156;p22"/>
          <p:cNvPicPr preferRelativeResize="0"/>
          <p:nvPr/>
        </p:nvPicPr>
        <p:blipFill>
          <a:blip r:embed="rId5">
            <a:alphaModFix/>
          </a:blip>
          <a:stretch>
            <a:fillRect/>
          </a:stretch>
        </p:blipFill>
        <p:spPr>
          <a:xfrm>
            <a:off x="256425" y="2035600"/>
            <a:ext cx="11675951" cy="4413400"/>
          </a:xfrm>
          <a:prstGeom prst="rect">
            <a:avLst/>
          </a:prstGeom>
          <a:noFill/>
          <a:ln>
            <a:noFill/>
          </a:ln>
        </p:spPr>
      </p:pic>
      <p:pic>
        <p:nvPicPr>
          <p:cNvPr id="157" name="Google Shape;157;p22"/>
          <p:cNvPicPr preferRelativeResize="0"/>
          <p:nvPr/>
        </p:nvPicPr>
        <p:blipFill>
          <a:blip r:embed="rId6">
            <a:alphaModFix/>
          </a:blip>
          <a:stretch>
            <a:fillRect/>
          </a:stretch>
        </p:blipFill>
        <p:spPr>
          <a:xfrm>
            <a:off x="5212075" y="342974"/>
            <a:ext cx="745250" cy="67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pic>
        <p:nvPicPr>
          <p:cNvPr id="164" name="Google Shape;164;p23"/>
          <p:cNvPicPr preferRelativeResize="0"/>
          <p:nvPr/>
        </p:nvPicPr>
        <p:blipFill>
          <a:blip r:embed="rId3">
            <a:alphaModFix/>
          </a:blip>
          <a:stretch>
            <a:fillRect/>
          </a:stretch>
        </p:blipFill>
        <p:spPr>
          <a:xfrm>
            <a:off x="2653688" y="1607800"/>
            <a:ext cx="6753126" cy="5133050"/>
          </a:xfrm>
          <a:prstGeom prst="rect">
            <a:avLst/>
          </a:prstGeom>
          <a:noFill/>
          <a:ln>
            <a:noFill/>
          </a:ln>
        </p:spPr>
      </p:pic>
      <p:pic>
        <p:nvPicPr>
          <p:cNvPr id="165" name="Google Shape;165;p23"/>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166" name="Google Shape;166;p23"/>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167" name="Google Shape;167;p23"/>
          <p:cNvSpPr txBox="1"/>
          <p:nvPr/>
        </p:nvSpPr>
        <p:spPr>
          <a:xfrm>
            <a:off x="1640200" y="993463"/>
            <a:ext cx="878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dk1"/>
                </a:solidFill>
                <a:latin typeface="Century Gothic"/>
                <a:ea typeface="Century Gothic"/>
                <a:cs typeface="Century Gothic"/>
                <a:sym typeface="Century Gothic"/>
              </a:rPr>
              <a:t>COVID-19 Daily &amp; International Data:</a:t>
            </a:r>
            <a:endParaRPr sz="23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graphicFrame>
        <p:nvGraphicFramePr>
          <p:cNvPr id="174" name="Google Shape;174;p24"/>
          <p:cNvGraphicFramePr/>
          <p:nvPr/>
        </p:nvGraphicFramePr>
        <p:xfrm>
          <a:off x="5711063" y="167650"/>
          <a:ext cx="3000000" cy="3000000"/>
        </p:xfrm>
        <a:graphic>
          <a:graphicData uri="http://schemas.openxmlformats.org/drawingml/2006/table">
            <a:tbl>
              <a:tblPr>
                <a:noFill/>
                <a:tableStyleId>{290B0B50-80E6-4A54-A622-BF2737B6BB7D}</a:tableStyleId>
              </a:tblPr>
              <a:tblGrid>
                <a:gridCol w="883675">
                  <a:extLst>
                    <a:ext uri="{9D8B030D-6E8A-4147-A177-3AD203B41FA5}">
                      <a16:colId xmlns:a16="http://schemas.microsoft.com/office/drawing/2014/main" val="20000"/>
                    </a:ext>
                  </a:extLst>
                </a:gridCol>
                <a:gridCol w="1147000">
                  <a:extLst>
                    <a:ext uri="{9D8B030D-6E8A-4147-A177-3AD203B41FA5}">
                      <a16:colId xmlns:a16="http://schemas.microsoft.com/office/drawing/2014/main" val="20001"/>
                    </a:ext>
                  </a:extLst>
                </a:gridCol>
                <a:gridCol w="1167550">
                  <a:extLst>
                    <a:ext uri="{9D8B030D-6E8A-4147-A177-3AD203B41FA5}">
                      <a16:colId xmlns:a16="http://schemas.microsoft.com/office/drawing/2014/main" val="20002"/>
                    </a:ext>
                  </a:extLst>
                </a:gridCol>
                <a:gridCol w="1124025">
                  <a:extLst>
                    <a:ext uri="{9D8B030D-6E8A-4147-A177-3AD203B41FA5}">
                      <a16:colId xmlns:a16="http://schemas.microsoft.com/office/drawing/2014/main" val="20003"/>
                    </a:ext>
                  </a:extLst>
                </a:gridCol>
                <a:gridCol w="1232850">
                  <a:extLst>
                    <a:ext uri="{9D8B030D-6E8A-4147-A177-3AD203B41FA5}">
                      <a16:colId xmlns:a16="http://schemas.microsoft.com/office/drawing/2014/main" val="20004"/>
                    </a:ext>
                  </a:extLst>
                </a:gridCol>
              </a:tblGrid>
              <a:tr h="731975">
                <a:tc>
                  <a:txBody>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Month</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Total Confirmed</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Total Recovered</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Total Deaths</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Recovered - Deaths</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514125">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10151</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229</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213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16</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14125">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85484</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39634</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2942</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36692</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514125">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857487</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178028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42107</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135921</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4</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3193886</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972719</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227638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745081</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5</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6059031</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2564693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369126</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2195567</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6</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10302168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5235813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505505</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4730308</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7</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17309823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10170650</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673194</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9497456</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7"/>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25223398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16618855</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846423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15772432</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8"/>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9</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33647197</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23392396</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1008060</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22384336</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9"/>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10</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45601023</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29690219</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1189088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28501131</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10"/>
                  </a:ext>
                </a:extLst>
              </a:tr>
              <a:tr h="514550">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11</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54370186</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34955148</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1317139</a:t>
                      </a:r>
                      <a:endParaRPr>
                        <a:solidFill>
                          <a:srgbClr val="FFFFFF"/>
                        </a:solidFill>
                        <a:latin typeface="Century Gothic"/>
                        <a:ea typeface="Century Gothic"/>
                        <a:cs typeface="Century Gothic"/>
                        <a:sym typeface="Century Gothic"/>
                      </a:endParaRPr>
                    </a:p>
                  </a:txBody>
                  <a:tcPr marL="91425" marR="91425" marT="91425" marB="91425"/>
                </a:tc>
                <a:tc>
                  <a:txBody>
                    <a:bodyPr/>
                    <a:lstStyle/>
                    <a:p>
                      <a:pPr marL="0" lvl="0" indent="0" algn="r" rtl="0">
                        <a:lnSpc>
                          <a:spcPct val="115000"/>
                        </a:lnSpc>
                        <a:spcBef>
                          <a:spcPts val="0"/>
                        </a:spcBef>
                        <a:spcAft>
                          <a:spcPts val="0"/>
                        </a:spcAft>
                        <a:buNone/>
                      </a:pPr>
                      <a:r>
                        <a:rPr lang="en-US">
                          <a:solidFill>
                            <a:srgbClr val="FFFFFF"/>
                          </a:solidFill>
                          <a:latin typeface="Century Gothic"/>
                          <a:ea typeface="Century Gothic"/>
                          <a:cs typeface="Century Gothic"/>
                          <a:sym typeface="Century Gothic"/>
                        </a:rPr>
                        <a:t>33638009</a:t>
                      </a:r>
                      <a:endParaRPr>
                        <a:solidFill>
                          <a:srgbClr val="FFFFFF"/>
                        </a:solidFill>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11"/>
                  </a:ext>
                </a:extLst>
              </a:tr>
            </a:tbl>
          </a:graphicData>
        </a:graphic>
      </p:graphicFrame>
      <p:pic>
        <p:nvPicPr>
          <p:cNvPr id="175" name="Google Shape;175;p24"/>
          <p:cNvPicPr preferRelativeResize="0"/>
          <p:nvPr/>
        </p:nvPicPr>
        <p:blipFill>
          <a:blip r:embed="rId3">
            <a:alphaModFix/>
          </a:blip>
          <a:stretch>
            <a:fillRect/>
          </a:stretch>
        </p:blipFill>
        <p:spPr>
          <a:xfrm>
            <a:off x="11353675" y="0"/>
            <a:ext cx="835150" cy="895275"/>
          </a:xfrm>
          <a:prstGeom prst="rect">
            <a:avLst/>
          </a:prstGeom>
          <a:noFill/>
          <a:ln>
            <a:noFill/>
          </a:ln>
        </p:spPr>
      </p:pic>
      <p:sp>
        <p:nvSpPr>
          <p:cNvPr id="176" name="Google Shape;176;p24"/>
          <p:cNvSpPr txBox="1"/>
          <p:nvPr/>
        </p:nvSpPr>
        <p:spPr>
          <a:xfrm>
            <a:off x="215675" y="4677075"/>
            <a:ext cx="5300100" cy="200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This chart and table shows the cumulative exponential growth of COVID-19 in 2020.</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These numbers encompass all  international cases</a:t>
            </a:r>
            <a:endParaRPr>
              <a:solidFill>
                <a:schemeClr val="dk1"/>
              </a:solidFill>
            </a:endParaRPr>
          </a:p>
        </p:txBody>
      </p:sp>
      <p:pic>
        <p:nvPicPr>
          <p:cNvPr id="177" name="Google Shape;177;p24"/>
          <p:cNvPicPr preferRelativeResize="0"/>
          <p:nvPr/>
        </p:nvPicPr>
        <p:blipFill>
          <a:blip r:embed="rId4">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sp>
        <p:nvSpPr>
          <p:cNvPr id="178" name="Google Shape;178;p24"/>
          <p:cNvSpPr txBox="1"/>
          <p:nvPr/>
        </p:nvSpPr>
        <p:spPr>
          <a:xfrm>
            <a:off x="215675" y="319550"/>
            <a:ext cx="5212200" cy="16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chemeClr val="dk1"/>
                </a:solidFill>
                <a:latin typeface="Century Gothic"/>
                <a:ea typeface="Century Gothic"/>
                <a:cs typeface="Century Gothic"/>
                <a:sym typeface="Century Gothic"/>
              </a:rPr>
              <a:t>Exploratory Data Analysis</a:t>
            </a:r>
            <a:endParaRPr/>
          </a:p>
        </p:txBody>
      </p:sp>
      <p:pic>
        <p:nvPicPr>
          <p:cNvPr id="179" name="Google Shape;179;p24"/>
          <p:cNvPicPr preferRelativeResize="0"/>
          <p:nvPr/>
        </p:nvPicPr>
        <p:blipFill>
          <a:blip r:embed="rId5">
            <a:alphaModFix/>
          </a:blip>
          <a:stretch>
            <a:fillRect/>
          </a:stretch>
        </p:blipFill>
        <p:spPr>
          <a:xfrm>
            <a:off x="154700" y="1628562"/>
            <a:ext cx="5422056" cy="2871650"/>
          </a:xfrm>
          <a:prstGeom prst="rect">
            <a:avLst/>
          </a:prstGeom>
          <a:noFill/>
          <a:ln>
            <a:noFill/>
          </a:ln>
        </p:spPr>
      </p:pic>
      <p:pic>
        <p:nvPicPr>
          <p:cNvPr id="180" name="Google Shape;180;p24"/>
          <p:cNvPicPr preferRelativeResize="0"/>
          <p:nvPr/>
        </p:nvPicPr>
        <p:blipFill>
          <a:blip r:embed="rId6">
            <a:alphaModFix/>
          </a:blip>
          <a:stretch>
            <a:fillRect/>
          </a:stretch>
        </p:blipFill>
        <p:spPr>
          <a:xfrm>
            <a:off x="4401979" y="470469"/>
            <a:ext cx="810100" cy="81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sldNum" idx="12"/>
          </p:nvPr>
        </p:nvSpPr>
        <p:spPr>
          <a:xfrm>
            <a:off x="11353683" y="6449009"/>
            <a:ext cx="6354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pic>
        <p:nvPicPr>
          <p:cNvPr id="187" name="Google Shape;187;p25"/>
          <p:cNvPicPr preferRelativeResize="0"/>
          <p:nvPr/>
        </p:nvPicPr>
        <p:blipFill>
          <a:blip r:embed="rId3">
            <a:alphaModFix/>
          </a:blip>
          <a:stretch>
            <a:fillRect/>
          </a:stretch>
        </p:blipFill>
        <p:spPr>
          <a:xfrm>
            <a:off x="0" y="0"/>
            <a:ext cx="5212080" cy="2679192"/>
          </a:xfrm>
          <a:prstGeom prst="rect">
            <a:avLst/>
          </a:prstGeom>
          <a:noFill/>
          <a:ln>
            <a:noFill/>
          </a:ln>
          <a:effectLst>
            <a:outerShdw blurRad="57150" dist="19050" dir="5400000" algn="bl" rotWithShape="0">
              <a:srgbClr val="2D3B45">
                <a:alpha val="50000"/>
              </a:srgbClr>
            </a:outerShdw>
          </a:effectLst>
        </p:spPr>
      </p:pic>
      <p:pic>
        <p:nvPicPr>
          <p:cNvPr id="188" name="Google Shape;188;p25"/>
          <p:cNvPicPr preferRelativeResize="0"/>
          <p:nvPr/>
        </p:nvPicPr>
        <p:blipFill>
          <a:blip r:embed="rId4">
            <a:alphaModFix/>
          </a:blip>
          <a:stretch>
            <a:fillRect/>
          </a:stretch>
        </p:blipFill>
        <p:spPr>
          <a:xfrm>
            <a:off x="4836075" y="1688688"/>
            <a:ext cx="7278200" cy="3480625"/>
          </a:xfrm>
          <a:prstGeom prst="rect">
            <a:avLst/>
          </a:prstGeom>
          <a:noFill/>
          <a:ln>
            <a:noFill/>
          </a:ln>
        </p:spPr>
      </p:pic>
      <p:sp>
        <p:nvSpPr>
          <p:cNvPr id="189" name="Google Shape;189;p25"/>
          <p:cNvSpPr txBox="1"/>
          <p:nvPr/>
        </p:nvSpPr>
        <p:spPr>
          <a:xfrm>
            <a:off x="207950" y="1246100"/>
            <a:ext cx="11772900" cy="46107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800">
              <a:solidFill>
                <a:schemeClr val="dk1"/>
              </a:solidFill>
              <a:latin typeface="Century Gothic"/>
              <a:ea typeface="Century Gothic"/>
              <a:cs typeface="Century Gothic"/>
              <a:sym typeface="Century Gothic"/>
            </a:endParaRPr>
          </a:p>
          <a:p>
            <a:pPr marL="457200" lvl="0" indent="-342900" algn="l" rtl="0">
              <a:lnSpc>
                <a:spcPct val="100000"/>
              </a:lnSpc>
              <a:spcBef>
                <a:spcPts val="12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This graph shows total cases that</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ended in Recovered or Death.</a:t>
            </a:r>
            <a:endParaRPr sz="1800">
              <a:solidFill>
                <a:schemeClr val="dk1"/>
              </a:solidFill>
              <a:latin typeface="Century Gothic"/>
              <a:ea typeface="Century Gothic"/>
              <a:cs typeface="Century Gothic"/>
              <a:sym typeface="Century Gothic"/>
            </a:endParaRPr>
          </a:p>
          <a:p>
            <a:pPr marL="457200" lvl="0" indent="-342900" algn="l" rtl="0">
              <a:lnSpc>
                <a:spcPct val="100000"/>
              </a:lnSpc>
              <a:spcBef>
                <a:spcPts val="12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In the beginning, more cases </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resulted in more deaths, but as </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doctors learned how to combat the </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symptoms, we started to see more </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cases end with recovery starting in</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April. </a:t>
            </a:r>
            <a:endParaRPr sz="1800">
              <a:solidFill>
                <a:schemeClr val="dk1"/>
              </a:solidFill>
              <a:latin typeface="Century Gothic"/>
              <a:ea typeface="Century Gothic"/>
              <a:cs typeface="Century Gothic"/>
              <a:sym typeface="Century Gothic"/>
            </a:endParaRPr>
          </a:p>
          <a:p>
            <a:pPr marL="457200" lvl="0" indent="-342900" algn="l" rtl="0">
              <a:lnSpc>
                <a:spcPct val="100000"/>
              </a:lnSpc>
              <a:spcBef>
                <a:spcPts val="12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Now we see the recovered slope </a:t>
            </a:r>
            <a:endParaRPr sz="1800">
              <a:solidFill>
                <a:schemeClr val="dk1"/>
              </a:solidFill>
              <a:latin typeface="Century Gothic"/>
              <a:ea typeface="Century Gothic"/>
              <a:cs typeface="Century Gothic"/>
              <a:sym typeface="Century Gothic"/>
            </a:endParaRPr>
          </a:p>
          <a:p>
            <a:pPr marL="457200" lvl="0" indent="0" algn="l" rtl="0">
              <a:lnSpc>
                <a:spcPct val="100000"/>
              </a:lnSpc>
              <a:spcBef>
                <a:spcPts val="1200"/>
              </a:spcBef>
              <a:spcAft>
                <a:spcPts val="0"/>
              </a:spcAft>
              <a:buNone/>
            </a:pPr>
            <a:r>
              <a:rPr lang="en-US" sz="1800">
                <a:solidFill>
                  <a:schemeClr val="dk1"/>
                </a:solidFill>
                <a:latin typeface="Century Gothic"/>
                <a:ea typeface="Century Gothic"/>
                <a:cs typeface="Century Gothic"/>
                <a:sym typeface="Century Gothic"/>
              </a:rPr>
              <a:t>closely follows the confirmed slope, confirming that many cases do end up in recovery. </a:t>
            </a:r>
            <a:endParaRPr sz="1800">
              <a:solidFill>
                <a:schemeClr val="dk1"/>
              </a:solidFill>
              <a:latin typeface="Century Gothic"/>
              <a:ea typeface="Century Gothic"/>
              <a:cs typeface="Century Gothic"/>
              <a:sym typeface="Century Gothic"/>
            </a:endParaRPr>
          </a:p>
          <a:p>
            <a:pPr marL="457200" lvl="0" indent="-342900" algn="l" rtl="0">
              <a:lnSpc>
                <a:spcPct val="100000"/>
              </a:lnSpc>
              <a:spcBef>
                <a:spcPts val="12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mortality rate (Total Deaths/ Total Confirmed) was at its high in April at 7% but in November it has dropped to 2.4%</a:t>
            </a:r>
            <a:endParaRPr sz="1800">
              <a:solidFill>
                <a:schemeClr val="dk1"/>
              </a:solidFill>
              <a:latin typeface="Century Gothic"/>
              <a:ea typeface="Century Gothic"/>
              <a:cs typeface="Century Gothic"/>
              <a:sym typeface="Century Gothic"/>
            </a:endParaRPr>
          </a:p>
          <a:p>
            <a:pPr marL="0" lvl="0" indent="0" algn="l" rtl="0">
              <a:lnSpc>
                <a:spcPct val="100000"/>
              </a:lnSpc>
              <a:spcBef>
                <a:spcPts val="1200"/>
              </a:spcBef>
              <a:spcAft>
                <a:spcPts val="0"/>
              </a:spcAft>
              <a:buNone/>
            </a:pPr>
            <a:endParaRPr/>
          </a:p>
        </p:txBody>
      </p:sp>
      <p:sp>
        <p:nvSpPr>
          <p:cNvPr id="190" name="Google Shape;190;p25"/>
          <p:cNvSpPr txBox="1">
            <a:spLocks noGrp="1"/>
          </p:cNvSpPr>
          <p:nvPr>
            <p:ph type="title"/>
          </p:nvPr>
        </p:nvSpPr>
        <p:spPr>
          <a:xfrm>
            <a:off x="1837017" y="307054"/>
            <a:ext cx="9735300" cy="535800"/>
          </a:xfrm>
          <a:prstGeom prst="rect">
            <a:avLst/>
          </a:prstGeom>
        </p:spPr>
        <p:txBody>
          <a:bodyPr spcFirstLastPara="1" wrap="square" lIns="121875" tIns="121875" rIns="121875" bIns="121875" anchor="t" anchorCtr="0">
            <a:noAutofit/>
          </a:bodyPr>
          <a:lstStyle/>
          <a:p>
            <a:pPr marL="0" lvl="0" indent="0" algn="r" rtl="0">
              <a:spcBef>
                <a:spcPts val="0"/>
              </a:spcBef>
              <a:spcAft>
                <a:spcPts val="0"/>
              </a:spcAft>
              <a:buNone/>
            </a:pPr>
            <a:r>
              <a:rPr lang="en-US" sz="3600">
                <a:latin typeface="Century Gothic"/>
                <a:ea typeface="Century Gothic"/>
                <a:cs typeface="Century Gothic"/>
                <a:sym typeface="Century Gothic"/>
              </a:rPr>
              <a:t>Exploratory Data Analysis</a:t>
            </a:r>
            <a:endParaRPr sz="3600">
              <a:latin typeface="Century Gothic"/>
              <a:ea typeface="Century Gothic"/>
              <a:cs typeface="Century Gothic"/>
              <a:sym typeface="Century Gothic"/>
            </a:endParaRPr>
          </a:p>
        </p:txBody>
      </p:sp>
      <p:pic>
        <p:nvPicPr>
          <p:cNvPr id="191" name="Google Shape;191;p25"/>
          <p:cNvPicPr preferRelativeResize="0"/>
          <p:nvPr/>
        </p:nvPicPr>
        <p:blipFill>
          <a:blip r:embed="rId5">
            <a:alphaModFix/>
          </a:blip>
          <a:stretch>
            <a:fillRect/>
          </a:stretch>
        </p:blipFill>
        <p:spPr>
          <a:xfrm>
            <a:off x="4836075" y="307049"/>
            <a:ext cx="719500" cy="719500"/>
          </a:xfrm>
          <a:prstGeom prst="rect">
            <a:avLst/>
          </a:prstGeom>
          <a:noFill/>
          <a:ln>
            <a:noFill/>
          </a:ln>
        </p:spPr>
      </p:pic>
      <p:pic>
        <p:nvPicPr>
          <p:cNvPr id="192" name="Google Shape;192;p25"/>
          <p:cNvPicPr preferRelativeResize="0"/>
          <p:nvPr/>
        </p:nvPicPr>
        <p:blipFill>
          <a:blip r:embed="rId6">
            <a:alphaModFix/>
          </a:blip>
          <a:stretch>
            <a:fillRect/>
          </a:stretch>
        </p:blipFill>
        <p:spPr>
          <a:xfrm>
            <a:off x="11353675" y="0"/>
            <a:ext cx="835150" cy="8952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2250</Words>
  <Application>Microsoft Macintosh PowerPoint</Application>
  <PresentationFormat>Custom</PresentationFormat>
  <Paragraphs>291</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Arial</vt:lpstr>
      <vt:lpstr>Amatic SC</vt:lpstr>
      <vt:lpstr>Century Gothic</vt:lpstr>
      <vt:lpstr>Simple Dark</vt:lpstr>
      <vt:lpstr>PowerPoint Presentation</vt:lpstr>
      <vt:lpstr>PowerPoint Presentation</vt:lpstr>
      <vt:lpstr>Agenda</vt:lpstr>
      <vt:lpstr>Introduction</vt:lpstr>
      <vt:lpstr>Data Insights </vt:lpstr>
      <vt:lpstr>Sample Raw Data</vt:lpstr>
      <vt:lpstr>PowerPoint Presentation</vt:lpstr>
      <vt:lpstr>PowerPoint Presentation</vt:lpstr>
      <vt:lpstr>Exploratory Data Analysis</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of Scale Analysis </vt:lpstr>
      <vt:lpstr>PowerPoint Presentation</vt:lpstr>
      <vt:lpstr>PowerPoint Presentation</vt:lpstr>
      <vt:lpstr>Key Results</vt:lpstr>
      <vt:lpstr>Key 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Aayushi Singh</cp:lastModifiedBy>
  <cp:revision>1</cp:revision>
  <dcterms:modified xsi:type="dcterms:W3CDTF">2021-02-09T11:41:09Z</dcterms:modified>
</cp:coreProperties>
</file>